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67" r:id="rId3"/>
    <p:sldId id="266" r:id="rId4"/>
    <p:sldId id="256" r:id="rId5"/>
    <p:sldId id="269" r:id="rId6"/>
    <p:sldId id="268" r:id="rId7"/>
    <p:sldId id="270" r:id="rId8"/>
    <p:sldId id="271" r:id="rId9"/>
    <p:sldId id="272" r:id="rId10"/>
    <p:sldId id="273" r:id="rId11"/>
    <p:sldId id="274" r:id="rId12"/>
    <p:sldId id="276" r:id="rId13"/>
    <p:sldId id="27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B109"/>
    <a:srgbClr val="DB80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96"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7E53-FEBD-4C26-AEAB-E46AFDD4D4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3453433-79B8-6540-39E2-AEA99A7FD5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BDCF237-F6B1-377B-AAA0-E0D10E71FB91}"/>
              </a:ext>
            </a:extLst>
          </p:cNvPr>
          <p:cNvSpPr>
            <a:spLocks noGrp="1"/>
          </p:cNvSpPr>
          <p:nvPr>
            <p:ph type="dt" sz="half" idx="10"/>
          </p:nvPr>
        </p:nvSpPr>
        <p:spPr/>
        <p:txBody>
          <a:bodyPr/>
          <a:lstStyle/>
          <a:p>
            <a:fld id="{09315C91-C0D0-480B-9322-B5AC8FB2F479}" type="datetimeFigureOut">
              <a:rPr lang="en-GB" smtClean="0"/>
              <a:t>30/06/2025</a:t>
            </a:fld>
            <a:endParaRPr lang="en-GB"/>
          </a:p>
        </p:txBody>
      </p:sp>
      <p:sp>
        <p:nvSpPr>
          <p:cNvPr id="5" name="Footer Placeholder 4">
            <a:extLst>
              <a:ext uri="{FF2B5EF4-FFF2-40B4-BE49-F238E27FC236}">
                <a16:creationId xmlns:a16="http://schemas.microsoft.com/office/drawing/2014/main" id="{C238AA22-0BB6-C2C5-4CF1-7B74BC3CF5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E9D9F2-D29C-DDAA-04EF-B78F3D1A8E6B}"/>
              </a:ext>
            </a:extLst>
          </p:cNvPr>
          <p:cNvSpPr>
            <a:spLocks noGrp="1"/>
          </p:cNvSpPr>
          <p:nvPr>
            <p:ph type="sldNum" sz="quarter" idx="12"/>
          </p:nvPr>
        </p:nvSpPr>
        <p:spPr/>
        <p:txBody>
          <a:bodyPr/>
          <a:lstStyle/>
          <a:p>
            <a:fld id="{5B876571-E679-47AC-825A-CB82044C15E2}" type="slidenum">
              <a:rPr lang="en-GB" smtClean="0"/>
              <a:t>‹#›</a:t>
            </a:fld>
            <a:endParaRPr lang="en-GB"/>
          </a:p>
        </p:txBody>
      </p:sp>
    </p:spTree>
    <p:extLst>
      <p:ext uri="{BB962C8B-B14F-4D97-AF65-F5344CB8AC3E}">
        <p14:creationId xmlns:p14="http://schemas.microsoft.com/office/powerpoint/2010/main" val="3543312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E2FAC-4FF8-DB41-06A5-9EA02FC8A31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C21F9F-20D9-E00F-59F6-D1F486DD44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376196-2869-38F0-072D-CCD608D32E45}"/>
              </a:ext>
            </a:extLst>
          </p:cNvPr>
          <p:cNvSpPr>
            <a:spLocks noGrp="1"/>
          </p:cNvSpPr>
          <p:nvPr>
            <p:ph type="dt" sz="half" idx="10"/>
          </p:nvPr>
        </p:nvSpPr>
        <p:spPr/>
        <p:txBody>
          <a:bodyPr/>
          <a:lstStyle/>
          <a:p>
            <a:fld id="{09315C91-C0D0-480B-9322-B5AC8FB2F479}" type="datetimeFigureOut">
              <a:rPr lang="en-GB" smtClean="0"/>
              <a:t>30/06/2025</a:t>
            </a:fld>
            <a:endParaRPr lang="en-GB"/>
          </a:p>
        </p:txBody>
      </p:sp>
      <p:sp>
        <p:nvSpPr>
          <p:cNvPr id="5" name="Footer Placeholder 4">
            <a:extLst>
              <a:ext uri="{FF2B5EF4-FFF2-40B4-BE49-F238E27FC236}">
                <a16:creationId xmlns:a16="http://schemas.microsoft.com/office/drawing/2014/main" id="{0D091686-F8D3-7D73-B30C-37B0D9D2CE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D7ECFE-B20B-ACD5-6172-C7428E982001}"/>
              </a:ext>
            </a:extLst>
          </p:cNvPr>
          <p:cNvSpPr>
            <a:spLocks noGrp="1"/>
          </p:cNvSpPr>
          <p:nvPr>
            <p:ph type="sldNum" sz="quarter" idx="12"/>
          </p:nvPr>
        </p:nvSpPr>
        <p:spPr/>
        <p:txBody>
          <a:bodyPr/>
          <a:lstStyle/>
          <a:p>
            <a:fld id="{5B876571-E679-47AC-825A-CB82044C15E2}" type="slidenum">
              <a:rPr lang="en-GB" smtClean="0"/>
              <a:t>‹#›</a:t>
            </a:fld>
            <a:endParaRPr lang="en-GB"/>
          </a:p>
        </p:txBody>
      </p:sp>
    </p:spTree>
    <p:extLst>
      <p:ext uri="{BB962C8B-B14F-4D97-AF65-F5344CB8AC3E}">
        <p14:creationId xmlns:p14="http://schemas.microsoft.com/office/powerpoint/2010/main" val="491048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4E3C98-5A71-8D25-AA48-C53AE77DCC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F24DE7-D41E-951D-199B-7A7D1004E3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4E7677-4020-75D8-88D1-5290DED934AB}"/>
              </a:ext>
            </a:extLst>
          </p:cNvPr>
          <p:cNvSpPr>
            <a:spLocks noGrp="1"/>
          </p:cNvSpPr>
          <p:nvPr>
            <p:ph type="dt" sz="half" idx="10"/>
          </p:nvPr>
        </p:nvSpPr>
        <p:spPr/>
        <p:txBody>
          <a:bodyPr/>
          <a:lstStyle/>
          <a:p>
            <a:fld id="{09315C91-C0D0-480B-9322-B5AC8FB2F479}" type="datetimeFigureOut">
              <a:rPr lang="en-GB" smtClean="0"/>
              <a:t>30/06/2025</a:t>
            </a:fld>
            <a:endParaRPr lang="en-GB"/>
          </a:p>
        </p:txBody>
      </p:sp>
      <p:sp>
        <p:nvSpPr>
          <p:cNvPr id="5" name="Footer Placeholder 4">
            <a:extLst>
              <a:ext uri="{FF2B5EF4-FFF2-40B4-BE49-F238E27FC236}">
                <a16:creationId xmlns:a16="http://schemas.microsoft.com/office/drawing/2014/main" id="{0184002F-FA6F-36F2-B994-75803ECA69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4A479B-1278-EE8B-0691-157730CC930C}"/>
              </a:ext>
            </a:extLst>
          </p:cNvPr>
          <p:cNvSpPr>
            <a:spLocks noGrp="1"/>
          </p:cNvSpPr>
          <p:nvPr>
            <p:ph type="sldNum" sz="quarter" idx="12"/>
          </p:nvPr>
        </p:nvSpPr>
        <p:spPr/>
        <p:txBody>
          <a:bodyPr/>
          <a:lstStyle/>
          <a:p>
            <a:fld id="{5B876571-E679-47AC-825A-CB82044C15E2}" type="slidenum">
              <a:rPr lang="en-GB" smtClean="0"/>
              <a:t>‹#›</a:t>
            </a:fld>
            <a:endParaRPr lang="en-GB"/>
          </a:p>
        </p:txBody>
      </p:sp>
    </p:spTree>
    <p:extLst>
      <p:ext uri="{BB962C8B-B14F-4D97-AF65-F5344CB8AC3E}">
        <p14:creationId xmlns:p14="http://schemas.microsoft.com/office/powerpoint/2010/main" val="3910913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BF67D-8173-61C5-B85C-4218A899E9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63577F-92B4-5165-BCCB-9185AB31C1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44E7C1-D26E-8792-3C75-F3C8446DA617}"/>
              </a:ext>
            </a:extLst>
          </p:cNvPr>
          <p:cNvSpPr>
            <a:spLocks noGrp="1"/>
          </p:cNvSpPr>
          <p:nvPr>
            <p:ph type="dt" sz="half" idx="10"/>
          </p:nvPr>
        </p:nvSpPr>
        <p:spPr/>
        <p:txBody>
          <a:bodyPr/>
          <a:lstStyle/>
          <a:p>
            <a:fld id="{09315C91-C0D0-480B-9322-B5AC8FB2F479}" type="datetimeFigureOut">
              <a:rPr lang="en-GB" smtClean="0"/>
              <a:t>30/06/2025</a:t>
            </a:fld>
            <a:endParaRPr lang="en-GB"/>
          </a:p>
        </p:txBody>
      </p:sp>
      <p:sp>
        <p:nvSpPr>
          <p:cNvPr id="5" name="Footer Placeholder 4">
            <a:extLst>
              <a:ext uri="{FF2B5EF4-FFF2-40B4-BE49-F238E27FC236}">
                <a16:creationId xmlns:a16="http://schemas.microsoft.com/office/drawing/2014/main" id="{C79D94AF-3CF8-0AB5-B508-AAE05BA215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51EAE9-3633-A69A-2350-C3FC7E0D51CD}"/>
              </a:ext>
            </a:extLst>
          </p:cNvPr>
          <p:cNvSpPr>
            <a:spLocks noGrp="1"/>
          </p:cNvSpPr>
          <p:nvPr>
            <p:ph type="sldNum" sz="quarter" idx="12"/>
          </p:nvPr>
        </p:nvSpPr>
        <p:spPr/>
        <p:txBody>
          <a:bodyPr/>
          <a:lstStyle/>
          <a:p>
            <a:fld id="{5B876571-E679-47AC-825A-CB82044C15E2}" type="slidenum">
              <a:rPr lang="en-GB" smtClean="0"/>
              <a:t>‹#›</a:t>
            </a:fld>
            <a:endParaRPr lang="en-GB"/>
          </a:p>
        </p:txBody>
      </p:sp>
    </p:spTree>
    <p:extLst>
      <p:ext uri="{BB962C8B-B14F-4D97-AF65-F5344CB8AC3E}">
        <p14:creationId xmlns:p14="http://schemas.microsoft.com/office/powerpoint/2010/main" val="3272728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0D451-5249-9E91-A3E6-8FA0D05669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501FA2-D0F4-2F1E-1F59-7F21C771476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3ADC42-4543-4066-0657-C989B18CF439}"/>
              </a:ext>
            </a:extLst>
          </p:cNvPr>
          <p:cNvSpPr>
            <a:spLocks noGrp="1"/>
          </p:cNvSpPr>
          <p:nvPr>
            <p:ph type="dt" sz="half" idx="10"/>
          </p:nvPr>
        </p:nvSpPr>
        <p:spPr/>
        <p:txBody>
          <a:bodyPr/>
          <a:lstStyle/>
          <a:p>
            <a:fld id="{09315C91-C0D0-480B-9322-B5AC8FB2F479}" type="datetimeFigureOut">
              <a:rPr lang="en-GB" smtClean="0"/>
              <a:t>30/06/2025</a:t>
            </a:fld>
            <a:endParaRPr lang="en-GB"/>
          </a:p>
        </p:txBody>
      </p:sp>
      <p:sp>
        <p:nvSpPr>
          <p:cNvPr id="5" name="Footer Placeholder 4">
            <a:extLst>
              <a:ext uri="{FF2B5EF4-FFF2-40B4-BE49-F238E27FC236}">
                <a16:creationId xmlns:a16="http://schemas.microsoft.com/office/drawing/2014/main" id="{C83D699E-E250-91F9-859B-C148A5A273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49A15F-0BF5-9152-751B-7EC5EBECE74C}"/>
              </a:ext>
            </a:extLst>
          </p:cNvPr>
          <p:cNvSpPr>
            <a:spLocks noGrp="1"/>
          </p:cNvSpPr>
          <p:nvPr>
            <p:ph type="sldNum" sz="quarter" idx="12"/>
          </p:nvPr>
        </p:nvSpPr>
        <p:spPr/>
        <p:txBody>
          <a:bodyPr/>
          <a:lstStyle/>
          <a:p>
            <a:fld id="{5B876571-E679-47AC-825A-CB82044C15E2}" type="slidenum">
              <a:rPr lang="en-GB" smtClean="0"/>
              <a:t>‹#›</a:t>
            </a:fld>
            <a:endParaRPr lang="en-GB"/>
          </a:p>
        </p:txBody>
      </p:sp>
    </p:spTree>
    <p:extLst>
      <p:ext uri="{BB962C8B-B14F-4D97-AF65-F5344CB8AC3E}">
        <p14:creationId xmlns:p14="http://schemas.microsoft.com/office/powerpoint/2010/main" val="2245538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69D9-3DC1-A238-EF20-41CA752641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A5D282-C621-B692-73B2-D70DB2D39D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786B71-BC9E-4395-842E-7741205D24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6A7FA5C-CB4A-DCDA-6C82-70DE9DDE878B}"/>
              </a:ext>
            </a:extLst>
          </p:cNvPr>
          <p:cNvSpPr>
            <a:spLocks noGrp="1"/>
          </p:cNvSpPr>
          <p:nvPr>
            <p:ph type="dt" sz="half" idx="10"/>
          </p:nvPr>
        </p:nvSpPr>
        <p:spPr/>
        <p:txBody>
          <a:bodyPr/>
          <a:lstStyle/>
          <a:p>
            <a:fld id="{09315C91-C0D0-480B-9322-B5AC8FB2F479}" type="datetimeFigureOut">
              <a:rPr lang="en-GB" smtClean="0"/>
              <a:t>30/06/2025</a:t>
            </a:fld>
            <a:endParaRPr lang="en-GB"/>
          </a:p>
        </p:txBody>
      </p:sp>
      <p:sp>
        <p:nvSpPr>
          <p:cNvPr id="6" name="Footer Placeholder 5">
            <a:extLst>
              <a:ext uri="{FF2B5EF4-FFF2-40B4-BE49-F238E27FC236}">
                <a16:creationId xmlns:a16="http://schemas.microsoft.com/office/drawing/2014/main" id="{3B617E2D-1F9D-43B4-F451-021BE3B332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F488BE-EDA5-328E-818C-F8AA9AA49E63}"/>
              </a:ext>
            </a:extLst>
          </p:cNvPr>
          <p:cNvSpPr>
            <a:spLocks noGrp="1"/>
          </p:cNvSpPr>
          <p:nvPr>
            <p:ph type="sldNum" sz="quarter" idx="12"/>
          </p:nvPr>
        </p:nvSpPr>
        <p:spPr/>
        <p:txBody>
          <a:bodyPr/>
          <a:lstStyle/>
          <a:p>
            <a:fld id="{5B876571-E679-47AC-825A-CB82044C15E2}" type="slidenum">
              <a:rPr lang="en-GB" smtClean="0"/>
              <a:t>‹#›</a:t>
            </a:fld>
            <a:endParaRPr lang="en-GB"/>
          </a:p>
        </p:txBody>
      </p:sp>
    </p:spTree>
    <p:extLst>
      <p:ext uri="{BB962C8B-B14F-4D97-AF65-F5344CB8AC3E}">
        <p14:creationId xmlns:p14="http://schemas.microsoft.com/office/powerpoint/2010/main" val="1734944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4E5BC-B3B5-921C-5481-E1847598D9C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E7F0008-C9CB-06FC-F2BB-FEEA234BE8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F37D02-1470-F977-BFE1-B945ED7C37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A97A4ED-892B-C741-1F0A-E9572F9F8F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F597A3-BA0A-DD08-DC64-CCC8D32B40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AE00526-7555-6B0B-224F-DCBDB47C059E}"/>
              </a:ext>
            </a:extLst>
          </p:cNvPr>
          <p:cNvSpPr>
            <a:spLocks noGrp="1"/>
          </p:cNvSpPr>
          <p:nvPr>
            <p:ph type="dt" sz="half" idx="10"/>
          </p:nvPr>
        </p:nvSpPr>
        <p:spPr/>
        <p:txBody>
          <a:bodyPr/>
          <a:lstStyle/>
          <a:p>
            <a:fld id="{09315C91-C0D0-480B-9322-B5AC8FB2F479}" type="datetimeFigureOut">
              <a:rPr lang="en-GB" smtClean="0"/>
              <a:t>30/06/2025</a:t>
            </a:fld>
            <a:endParaRPr lang="en-GB"/>
          </a:p>
        </p:txBody>
      </p:sp>
      <p:sp>
        <p:nvSpPr>
          <p:cNvPr id="8" name="Footer Placeholder 7">
            <a:extLst>
              <a:ext uri="{FF2B5EF4-FFF2-40B4-BE49-F238E27FC236}">
                <a16:creationId xmlns:a16="http://schemas.microsoft.com/office/drawing/2014/main" id="{9E8A4AE9-288E-C7B2-BA24-25C132FE6B8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07C3ED2-FEAD-F597-EF6F-4C9AB9F9344D}"/>
              </a:ext>
            </a:extLst>
          </p:cNvPr>
          <p:cNvSpPr>
            <a:spLocks noGrp="1"/>
          </p:cNvSpPr>
          <p:nvPr>
            <p:ph type="sldNum" sz="quarter" idx="12"/>
          </p:nvPr>
        </p:nvSpPr>
        <p:spPr/>
        <p:txBody>
          <a:bodyPr/>
          <a:lstStyle/>
          <a:p>
            <a:fld id="{5B876571-E679-47AC-825A-CB82044C15E2}" type="slidenum">
              <a:rPr lang="en-GB" smtClean="0"/>
              <a:t>‹#›</a:t>
            </a:fld>
            <a:endParaRPr lang="en-GB"/>
          </a:p>
        </p:txBody>
      </p:sp>
    </p:spTree>
    <p:extLst>
      <p:ext uri="{BB962C8B-B14F-4D97-AF65-F5344CB8AC3E}">
        <p14:creationId xmlns:p14="http://schemas.microsoft.com/office/powerpoint/2010/main" val="1014801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00B06-E528-C923-0730-E08D6CADB04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9C3DDA8-D15C-62EC-A060-406EA6E22AE4}"/>
              </a:ext>
            </a:extLst>
          </p:cNvPr>
          <p:cNvSpPr>
            <a:spLocks noGrp="1"/>
          </p:cNvSpPr>
          <p:nvPr>
            <p:ph type="dt" sz="half" idx="10"/>
          </p:nvPr>
        </p:nvSpPr>
        <p:spPr/>
        <p:txBody>
          <a:bodyPr/>
          <a:lstStyle/>
          <a:p>
            <a:fld id="{09315C91-C0D0-480B-9322-B5AC8FB2F479}" type="datetimeFigureOut">
              <a:rPr lang="en-GB" smtClean="0"/>
              <a:t>30/06/2025</a:t>
            </a:fld>
            <a:endParaRPr lang="en-GB"/>
          </a:p>
        </p:txBody>
      </p:sp>
      <p:sp>
        <p:nvSpPr>
          <p:cNvPr id="4" name="Footer Placeholder 3">
            <a:extLst>
              <a:ext uri="{FF2B5EF4-FFF2-40B4-BE49-F238E27FC236}">
                <a16:creationId xmlns:a16="http://schemas.microsoft.com/office/drawing/2014/main" id="{AD5F6E49-36C4-0DEB-96C6-C101F485D7C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AB7F68B-B386-AD2C-7EFD-C43430A2AFC2}"/>
              </a:ext>
            </a:extLst>
          </p:cNvPr>
          <p:cNvSpPr>
            <a:spLocks noGrp="1"/>
          </p:cNvSpPr>
          <p:nvPr>
            <p:ph type="sldNum" sz="quarter" idx="12"/>
          </p:nvPr>
        </p:nvSpPr>
        <p:spPr/>
        <p:txBody>
          <a:bodyPr/>
          <a:lstStyle/>
          <a:p>
            <a:fld id="{5B876571-E679-47AC-825A-CB82044C15E2}" type="slidenum">
              <a:rPr lang="en-GB" smtClean="0"/>
              <a:t>‹#›</a:t>
            </a:fld>
            <a:endParaRPr lang="en-GB"/>
          </a:p>
        </p:txBody>
      </p:sp>
    </p:spTree>
    <p:extLst>
      <p:ext uri="{BB962C8B-B14F-4D97-AF65-F5344CB8AC3E}">
        <p14:creationId xmlns:p14="http://schemas.microsoft.com/office/powerpoint/2010/main" val="377477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09F66B-4C89-336A-9505-BA87F951DAAB}"/>
              </a:ext>
            </a:extLst>
          </p:cNvPr>
          <p:cNvSpPr>
            <a:spLocks noGrp="1"/>
          </p:cNvSpPr>
          <p:nvPr>
            <p:ph type="dt" sz="half" idx="10"/>
          </p:nvPr>
        </p:nvSpPr>
        <p:spPr/>
        <p:txBody>
          <a:bodyPr/>
          <a:lstStyle/>
          <a:p>
            <a:fld id="{09315C91-C0D0-480B-9322-B5AC8FB2F479}" type="datetimeFigureOut">
              <a:rPr lang="en-GB" smtClean="0"/>
              <a:t>30/06/2025</a:t>
            </a:fld>
            <a:endParaRPr lang="en-GB"/>
          </a:p>
        </p:txBody>
      </p:sp>
      <p:sp>
        <p:nvSpPr>
          <p:cNvPr id="3" name="Footer Placeholder 2">
            <a:extLst>
              <a:ext uri="{FF2B5EF4-FFF2-40B4-BE49-F238E27FC236}">
                <a16:creationId xmlns:a16="http://schemas.microsoft.com/office/drawing/2014/main" id="{445867F1-DE36-ACDB-A657-88FDD8D3147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6FBB2C4-4D93-CAED-5AB7-DAC9336AD5E7}"/>
              </a:ext>
            </a:extLst>
          </p:cNvPr>
          <p:cNvSpPr>
            <a:spLocks noGrp="1"/>
          </p:cNvSpPr>
          <p:nvPr>
            <p:ph type="sldNum" sz="quarter" idx="12"/>
          </p:nvPr>
        </p:nvSpPr>
        <p:spPr/>
        <p:txBody>
          <a:bodyPr/>
          <a:lstStyle/>
          <a:p>
            <a:fld id="{5B876571-E679-47AC-825A-CB82044C15E2}" type="slidenum">
              <a:rPr lang="en-GB" smtClean="0"/>
              <a:t>‹#›</a:t>
            </a:fld>
            <a:endParaRPr lang="en-GB"/>
          </a:p>
        </p:txBody>
      </p:sp>
    </p:spTree>
    <p:extLst>
      <p:ext uri="{BB962C8B-B14F-4D97-AF65-F5344CB8AC3E}">
        <p14:creationId xmlns:p14="http://schemas.microsoft.com/office/powerpoint/2010/main" val="3196807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DE219-CCF4-ED3B-1BFA-4A6C774AB7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25B6552-C85B-FC03-27B2-C9C3E72AE4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A7DDF11-63CE-C640-A887-814A2DD7A4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65FCEF-7E9C-BE19-1B2E-9DD3931C26B3}"/>
              </a:ext>
            </a:extLst>
          </p:cNvPr>
          <p:cNvSpPr>
            <a:spLocks noGrp="1"/>
          </p:cNvSpPr>
          <p:nvPr>
            <p:ph type="dt" sz="half" idx="10"/>
          </p:nvPr>
        </p:nvSpPr>
        <p:spPr/>
        <p:txBody>
          <a:bodyPr/>
          <a:lstStyle/>
          <a:p>
            <a:fld id="{09315C91-C0D0-480B-9322-B5AC8FB2F479}" type="datetimeFigureOut">
              <a:rPr lang="en-GB" smtClean="0"/>
              <a:t>30/06/2025</a:t>
            </a:fld>
            <a:endParaRPr lang="en-GB"/>
          </a:p>
        </p:txBody>
      </p:sp>
      <p:sp>
        <p:nvSpPr>
          <p:cNvPr id="6" name="Footer Placeholder 5">
            <a:extLst>
              <a:ext uri="{FF2B5EF4-FFF2-40B4-BE49-F238E27FC236}">
                <a16:creationId xmlns:a16="http://schemas.microsoft.com/office/drawing/2014/main" id="{6BAEDD14-08A5-532F-AD08-CE144E7C6C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6F1692-ADE7-399A-FEF5-6E9979A2A9B2}"/>
              </a:ext>
            </a:extLst>
          </p:cNvPr>
          <p:cNvSpPr>
            <a:spLocks noGrp="1"/>
          </p:cNvSpPr>
          <p:nvPr>
            <p:ph type="sldNum" sz="quarter" idx="12"/>
          </p:nvPr>
        </p:nvSpPr>
        <p:spPr/>
        <p:txBody>
          <a:bodyPr/>
          <a:lstStyle/>
          <a:p>
            <a:fld id="{5B876571-E679-47AC-825A-CB82044C15E2}" type="slidenum">
              <a:rPr lang="en-GB" smtClean="0"/>
              <a:t>‹#›</a:t>
            </a:fld>
            <a:endParaRPr lang="en-GB"/>
          </a:p>
        </p:txBody>
      </p:sp>
    </p:spTree>
    <p:extLst>
      <p:ext uri="{BB962C8B-B14F-4D97-AF65-F5344CB8AC3E}">
        <p14:creationId xmlns:p14="http://schemas.microsoft.com/office/powerpoint/2010/main" val="3861891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DF586-0310-6B6D-1DEA-79CCB8D3A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D6A7F0E-E71D-603A-A083-6D17B11081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697025A-C998-B2AE-8CCD-6EFD6F558D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EF3F13-5592-EC97-C609-075E97FE7937}"/>
              </a:ext>
            </a:extLst>
          </p:cNvPr>
          <p:cNvSpPr>
            <a:spLocks noGrp="1"/>
          </p:cNvSpPr>
          <p:nvPr>
            <p:ph type="dt" sz="half" idx="10"/>
          </p:nvPr>
        </p:nvSpPr>
        <p:spPr/>
        <p:txBody>
          <a:bodyPr/>
          <a:lstStyle/>
          <a:p>
            <a:fld id="{09315C91-C0D0-480B-9322-B5AC8FB2F479}" type="datetimeFigureOut">
              <a:rPr lang="en-GB" smtClean="0"/>
              <a:t>30/06/2025</a:t>
            </a:fld>
            <a:endParaRPr lang="en-GB"/>
          </a:p>
        </p:txBody>
      </p:sp>
      <p:sp>
        <p:nvSpPr>
          <p:cNvPr id="6" name="Footer Placeholder 5">
            <a:extLst>
              <a:ext uri="{FF2B5EF4-FFF2-40B4-BE49-F238E27FC236}">
                <a16:creationId xmlns:a16="http://schemas.microsoft.com/office/drawing/2014/main" id="{3C481A41-CEAD-22C1-BFFB-6A61A1373E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0EBD56-1AE4-9DAD-F6F3-5EB58D73373A}"/>
              </a:ext>
            </a:extLst>
          </p:cNvPr>
          <p:cNvSpPr>
            <a:spLocks noGrp="1"/>
          </p:cNvSpPr>
          <p:nvPr>
            <p:ph type="sldNum" sz="quarter" idx="12"/>
          </p:nvPr>
        </p:nvSpPr>
        <p:spPr/>
        <p:txBody>
          <a:bodyPr/>
          <a:lstStyle/>
          <a:p>
            <a:fld id="{5B876571-E679-47AC-825A-CB82044C15E2}" type="slidenum">
              <a:rPr lang="en-GB" smtClean="0"/>
              <a:t>‹#›</a:t>
            </a:fld>
            <a:endParaRPr lang="en-GB"/>
          </a:p>
        </p:txBody>
      </p:sp>
    </p:spTree>
    <p:extLst>
      <p:ext uri="{BB962C8B-B14F-4D97-AF65-F5344CB8AC3E}">
        <p14:creationId xmlns:p14="http://schemas.microsoft.com/office/powerpoint/2010/main" val="1504522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FCCDE9-8E27-22FC-AEBC-4515955BF7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73D0ECB-DA95-7C53-96EA-BFC6CBAC3C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B8D974-2E20-D2CF-78E9-9AF1397F9E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9315C91-C0D0-480B-9322-B5AC8FB2F479}" type="datetimeFigureOut">
              <a:rPr lang="en-GB" smtClean="0"/>
              <a:t>30/06/2025</a:t>
            </a:fld>
            <a:endParaRPr lang="en-GB"/>
          </a:p>
        </p:txBody>
      </p:sp>
      <p:sp>
        <p:nvSpPr>
          <p:cNvPr id="5" name="Footer Placeholder 4">
            <a:extLst>
              <a:ext uri="{FF2B5EF4-FFF2-40B4-BE49-F238E27FC236}">
                <a16:creationId xmlns:a16="http://schemas.microsoft.com/office/drawing/2014/main" id="{6A9DBB2E-8B82-6AC4-BDEB-216BB10705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A6F0F62-2B29-8F8B-A949-A4701EA7E0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B876571-E679-47AC-825A-CB82044C15E2}" type="slidenum">
              <a:rPr lang="en-GB" smtClean="0"/>
              <a:t>‹#›</a:t>
            </a:fld>
            <a:endParaRPr lang="en-GB"/>
          </a:p>
        </p:txBody>
      </p:sp>
    </p:spTree>
    <p:extLst>
      <p:ext uri="{BB962C8B-B14F-4D97-AF65-F5344CB8AC3E}">
        <p14:creationId xmlns:p14="http://schemas.microsoft.com/office/powerpoint/2010/main" val="364896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wmf"/><Relationship Id="rId7" Type="http://schemas.openxmlformats.org/officeDocument/2006/relationships/image" Target="../media/image15.pn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lanet with orange lights&#10;&#10;AI-generated content may be incorrect.">
            <a:extLst>
              <a:ext uri="{FF2B5EF4-FFF2-40B4-BE49-F238E27FC236}">
                <a16:creationId xmlns:a16="http://schemas.microsoft.com/office/drawing/2014/main" id="{F2EADB92-DC6E-3640-DCA2-4CEA41C694E8}"/>
              </a:ext>
            </a:extLst>
          </p:cNvPr>
          <p:cNvPicPr>
            <a:picLocks noChangeAspect="1"/>
          </p:cNvPicPr>
          <p:nvPr/>
        </p:nvPicPr>
        <p:blipFill>
          <a:blip r:embed="rId2"/>
          <a:stretch>
            <a:fillRect/>
          </a:stretch>
        </p:blipFill>
        <p:spPr>
          <a:xfrm>
            <a:off x="2682134" y="0"/>
            <a:ext cx="6827731" cy="6827731"/>
          </a:xfrm>
          <a:prstGeom prst="rect">
            <a:avLst/>
          </a:prstGeom>
        </p:spPr>
      </p:pic>
      <p:sp>
        <p:nvSpPr>
          <p:cNvPr id="8" name="TextBox 7">
            <a:extLst>
              <a:ext uri="{FF2B5EF4-FFF2-40B4-BE49-F238E27FC236}">
                <a16:creationId xmlns:a16="http://schemas.microsoft.com/office/drawing/2014/main" id="{9DD0BBBC-3BC7-B9DB-EB2A-72B76B3A8DEC}"/>
              </a:ext>
            </a:extLst>
          </p:cNvPr>
          <p:cNvSpPr txBox="1"/>
          <p:nvPr/>
        </p:nvSpPr>
        <p:spPr>
          <a:xfrm>
            <a:off x="0" y="2825790"/>
            <a:ext cx="12192000" cy="1015663"/>
          </a:xfrm>
          <a:prstGeom prst="rect">
            <a:avLst/>
          </a:prstGeom>
          <a:noFill/>
        </p:spPr>
        <p:txBody>
          <a:bodyPr wrap="square" rtlCol="0">
            <a:spAutoFit/>
          </a:bodyPr>
          <a:lstStyle/>
          <a:p>
            <a:pPr algn="ctr"/>
            <a:r>
              <a:rPr lang="en-GB" sz="6000" dirty="0">
                <a:solidFill>
                  <a:schemeClr val="bg1"/>
                </a:solidFill>
              </a:rPr>
              <a:t>Mitochondria sustain aerobic life </a:t>
            </a:r>
          </a:p>
        </p:txBody>
      </p:sp>
    </p:spTree>
    <p:extLst>
      <p:ext uri="{BB962C8B-B14F-4D97-AF65-F5344CB8AC3E}">
        <p14:creationId xmlns:p14="http://schemas.microsoft.com/office/powerpoint/2010/main" val="93916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C9F8F0-17EF-5495-7067-4671CC0BE661}"/>
              </a:ext>
            </a:extLst>
          </p:cNvPr>
          <p:cNvPicPr>
            <a:picLocks noChangeAspect="1"/>
          </p:cNvPicPr>
          <p:nvPr/>
        </p:nvPicPr>
        <p:blipFill>
          <a:blip r:embed="rId2"/>
          <a:stretch>
            <a:fillRect/>
          </a:stretch>
        </p:blipFill>
        <p:spPr>
          <a:xfrm>
            <a:off x="2186298" y="150590"/>
            <a:ext cx="7819405" cy="6707411"/>
          </a:xfrm>
          <a:prstGeom prst="rect">
            <a:avLst/>
          </a:prstGeom>
        </p:spPr>
      </p:pic>
      <p:sp>
        <p:nvSpPr>
          <p:cNvPr id="7" name="TextBox 6">
            <a:extLst>
              <a:ext uri="{FF2B5EF4-FFF2-40B4-BE49-F238E27FC236}">
                <a16:creationId xmlns:a16="http://schemas.microsoft.com/office/drawing/2014/main" id="{ABC725C4-B4EE-F33F-A46C-753D396C86AE}"/>
              </a:ext>
            </a:extLst>
          </p:cNvPr>
          <p:cNvSpPr txBox="1"/>
          <p:nvPr/>
        </p:nvSpPr>
        <p:spPr>
          <a:xfrm>
            <a:off x="7602583" y="6226479"/>
            <a:ext cx="1467646" cy="586058"/>
          </a:xfrm>
          <a:prstGeom prst="rect">
            <a:avLst/>
          </a:prstGeom>
          <a:noFill/>
        </p:spPr>
        <p:txBody>
          <a:bodyPr wrap="none" rtlCol="0">
            <a:spAutoFit/>
          </a:bodyPr>
          <a:lstStyle/>
          <a:p>
            <a:r>
              <a:rPr lang="en-GB" sz="1604" b="1" dirty="0">
                <a:solidFill>
                  <a:srgbClr val="C00000"/>
                </a:solidFill>
              </a:rPr>
              <a:t>Lipid droplets</a:t>
            </a:r>
          </a:p>
          <a:p>
            <a:r>
              <a:rPr lang="en-GB" sz="1604" b="1" dirty="0">
                <a:solidFill>
                  <a:srgbClr val="00CC00"/>
                </a:solidFill>
              </a:rPr>
              <a:t>Mitochondria</a:t>
            </a:r>
          </a:p>
        </p:txBody>
      </p:sp>
      <p:sp>
        <p:nvSpPr>
          <p:cNvPr id="4" name="TextBox 3">
            <a:extLst>
              <a:ext uri="{FF2B5EF4-FFF2-40B4-BE49-F238E27FC236}">
                <a16:creationId xmlns:a16="http://schemas.microsoft.com/office/drawing/2014/main" id="{BD9AC88F-4444-91D9-319D-B20382F32D45}"/>
              </a:ext>
            </a:extLst>
          </p:cNvPr>
          <p:cNvSpPr txBox="1"/>
          <p:nvPr/>
        </p:nvSpPr>
        <p:spPr>
          <a:xfrm>
            <a:off x="2604861" y="6308457"/>
            <a:ext cx="954107" cy="422103"/>
          </a:xfrm>
          <a:prstGeom prst="rect">
            <a:avLst/>
          </a:prstGeom>
          <a:noFill/>
        </p:spPr>
        <p:txBody>
          <a:bodyPr wrap="none" rtlCol="0">
            <a:spAutoFit/>
          </a:bodyPr>
          <a:lstStyle/>
          <a:p>
            <a:r>
              <a:rPr lang="en-GB" sz="2143" dirty="0">
                <a:solidFill>
                  <a:schemeClr val="bg1"/>
                </a:solidFill>
                <a:latin typeface="Arial" panose="020B0604020202020204" pitchFamily="34" charset="0"/>
                <a:cs typeface="Arial" panose="020B0604020202020204" pitchFamily="34" charset="0"/>
              </a:rPr>
              <a:t>10 µm</a:t>
            </a:r>
          </a:p>
        </p:txBody>
      </p:sp>
      <p:sp>
        <p:nvSpPr>
          <p:cNvPr id="2" name="TextBox 1">
            <a:extLst>
              <a:ext uri="{FF2B5EF4-FFF2-40B4-BE49-F238E27FC236}">
                <a16:creationId xmlns:a16="http://schemas.microsoft.com/office/drawing/2014/main" id="{EF85F7E8-8E08-D591-CDB7-812E738D803D}"/>
              </a:ext>
            </a:extLst>
          </p:cNvPr>
          <p:cNvSpPr txBox="1"/>
          <p:nvPr/>
        </p:nvSpPr>
        <p:spPr>
          <a:xfrm>
            <a:off x="10061437" y="1750546"/>
            <a:ext cx="2096915" cy="3600986"/>
          </a:xfrm>
          <a:prstGeom prst="rect">
            <a:avLst/>
          </a:prstGeom>
          <a:noFill/>
        </p:spPr>
        <p:txBody>
          <a:bodyPr wrap="square" rtlCol="0">
            <a:spAutoFit/>
          </a:bodyPr>
          <a:lstStyle/>
          <a:p>
            <a:r>
              <a:rPr lang="en-GB" sz="1200" dirty="0">
                <a:solidFill>
                  <a:schemeClr val="bg1"/>
                </a:solidFill>
              </a:rPr>
              <a:t>Live-cell Airyscan image of a cultured liver cell line (Huh7). Mitochondria were stained with the lipophilic, cationic dye, NAO, and lipid droplets were stained with </a:t>
            </a:r>
            <a:r>
              <a:rPr lang="en-GB" sz="1200" dirty="0" err="1">
                <a:solidFill>
                  <a:schemeClr val="bg1"/>
                </a:solidFill>
              </a:rPr>
              <a:t>Bodipy</a:t>
            </a:r>
            <a:r>
              <a:rPr lang="en-GB" sz="1200" dirty="0">
                <a:solidFill>
                  <a:schemeClr val="bg1"/>
                </a:solidFill>
              </a:rPr>
              <a:t>. Cells were plated on an imaging dish and imaged with a super-resolution microscope. Huh7 cells are a common cell-culture model of the human liver, the body’s central metabolic hub. Mitochondria play key roles in both the production and oxidation of lipids in the body. Image by Mayuko Segawa, PhD, in </a:t>
            </a:r>
            <a:r>
              <a:rPr lang="en-GB" sz="1200" dirty="0" err="1">
                <a:solidFill>
                  <a:schemeClr val="bg1"/>
                </a:solidFill>
              </a:rPr>
              <a:t>Shirihai</a:t>
            </a:r>
            <a:r>
              <a:rPr lang="en-GB" sz="1200" dirty="0">
                <a:solidFill>
                  <a:schemeClr val="bg1"/>
                </a:solidFill>
              </a:rPr>
              <a:t> Lab, UCLA.</a:t>
            </a:r>
          </a:p>
        </p:txBody>
      </p:sp>
      <p:sp>
        <p:nvSpPr>
          <p:cNvPr id="5" name="TextBox 4">
            <a:extLst>
              <a:ext uri="{FF2B5EF4-FFF2-40B4-BE49-F238E27FC236}">
                <a16:creationId xmlns:a16="http://schemas.microsoft.com/office/drawing/2014/main" id="{42761050-9572-0FE8-AF9A-E0DEF7A14C54}"/>
              </a:ext>
            </a:extLst>
          </p:cNvPr>
          <p:cNvSpPr txBox="1"/>
          <p:nvPr/>
        </p:nvSpPr>
        <p:spPr>
          <a:xfrm>
            <a:off x="0" y="2305615"/>
            <a:ext cx="2890271" cy="3170099"/>
          </a:xfrm>
          <a:prstGeom prst="rect">
            <a:avLst/>
          </a:prstGeom>
          <a:noFill/>
        </p:spPr>
        <p:txBody>
          <a:bodyPr wrap="square" rtlCol="0">
            <a:spAutoFit/>
          </a:bodyPr>
          <a:lstStyle/>
          <a:p>
            <a:pPr algn="ctr"/>
            <a:r>
              <a:rPr lang="en-GB" sz="2000" dirty="0">
                <a:solidFill>
                  <a:schemeClr val="bg1"/>
                </a:solidFill>
              </a:rPr>
              <a:t>Through interactions with the endoplasmic reticulum, mitochondria also participate in lipid droplet formation, important for energy storage and helping buffer cells from the toxic effects of excess free fatty acids.</a:t>
            </a:r>
          </a:p>
        </p:txBody>
      </p:sp>
      <p:sp>
        <p:nvSpPr>
          <p:cNvPr id="6" name="TextBox 5">
            <a:extLst>
              <a:ext uri="{FF2B5EF4-FFF2-40B4-BE49-F238E27FC236}">
                <a16:creationId xmlns:a16="http://schemas.microsoft.com/office/drawing/2014/main" id="{6DACEF06-3555-4123-920C-E45F82AEFA04}"/>
              </a:ext>
            </a:extLst>
          </p:cNvPr>
          <p:cNvSpPr txBox="1"/>
          <p:nvPr/>
        </p:nvSpPr>
        <p:spPr>
          <a:xfrm>
            <a:off x="0" y="0"/>
            <a:ext cx="12192000" cy="492443"/>
          </a:xfrm>
          <a:prstGeom prst="rect">
            <a:avLst/>
          </a:prstGeom>
          <a:noFill/>
        </p:spPr>
        <p:txBody>
          <a:bodyPr wrap="square" rtlCol="0">
            <a:spAutoFit/>
          </a:bodyPr>
          <a:lstStyle/>
          <a:p>
            <a:pPr algn="ctr"/>
            <a:r>
              <a:rPr lang="en-GB" sz="2600" b="1" dirty="0">
                <a:solidFill>
                  <a:schemeClr val="bg1"/>
                </a:solidFill>
              </a:rPr>
              <a:t>Mitochondria also participate in lipid droplet formation</a:t>
            </a:r>
          </a:p>
        </p:txBody>
      </p:sp>
    </p:spTree>
    <p:extLst>
      <p:ext uri="{BB962C8B-B14F-4D97-AF65-F5344CB8AC3E}">
        <p14:creationId xmlns:p14="http://schemas.microsoft.com/office/powerpoint/2010/main" val="141316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C3DD90-20C3-9662-AA48-C39A46925E6D}"/>
              </a:ext>
            </a:extLst>
          </p:cNvPr>
          <p:cNvPicPr>
            <a:picLocks noChangeAspect="1"/>
          </p:cNvPicPr>
          <p:nvPr/>
        </p:nvPicPr>
        <p:blipFill>
          <a:blip r:embed="rId2"/>
          <a:stretch>
            <a:fillRect/>
          </a:stretch>
        </p:blipFill>
        <p:spPr>
          <a:xfrm>
            <a:off x="2667001" y="571500"/>
            <a:ext cx="6248630" cy="6286500"/>
          </a:xfrm>
          <a:prstGeom prst="rect">
            <a:avLst/>
          </a:prstGeom>
        </p:spPr>
      </p:pic>
      <p:sp>
        <p:nvSpPr>
          <p:cNvPr id="7" name="TextBox 6">
            <a:extLst>
              <a:ext uri="{FF2B5EF4-FFF2-40B4-BE49-F238E27FC236}">
                <a16:creationId xmlns:a16="http://schemas.microsoft.com/office/drawing/2014/main" id="{ABC725C4-B4EE-F33F-A46C-753D396C86AE}"/>
              </a:ext>
            </a:extLst>
          </p:cNvPr>
          <p:cNvSpPr txBox="1"/>
          <p:nvPr/>
        </p:nvSpPr>
        <p:spPr>
          <a:xfrm>
            <a:off x="2609850" y="6549354"/>
            <a:ext cx="2470234" cy="370275"/>
          </a:xfrm>
          <a:prstGeom prst="rect">
            <a:avLst/>
          </a:prstGeom>
          <a:noFill/>
        </p:spPr>
        <p:txBody>
          <a:bodyPr wrap="none" rtlCol="0">
            <a:spAutoFit/>
          </a:bodyPr>
          <a:lstStyle/>
          <a:p>
            <a:r>
              <a:rPr lang="en-GB" sz="1805" b="1" dirty="0">
                <a:solidFill>
                  <a:schemeClr val="bg1"/>
                </a:solidFill>
              </a:rPr>
              <a:t>Mitochondrial Cristae</a:t>
            </a:r>
          </a:p>
        </p:txBody>
      </p:sp>
      <p:sp>
        <p:nvSpPr>
          <p:cNvPr id="2" name="TextBox 1">
            <a:extLst>
              <a:ext uri="{FF2B5EF4-FFF2-40B4-BE49-F238E27FC236}">
                <a16:creationId xmlns:a16="http://schemas.microsoft.com/office/drawing/2014/main" id="{9173B3BD-4545-4C6C-3AB8-96700AB4534F}"/>
              </a:ext>
            </a:extLst>
          </p:cNvPr>
          <p:cNvSpPr txBox="1"/>
          <p:nvPr/>
        </p:nvSpPr>
        <p:spPr>
          <a:xfrm>
            <a:off x="9611066" y="1547111"/>
            <a:ext cx="2440594" cy="3600986"/>
          </a:xfrm>
          <a:prstGeom prst="rect">
            <a:avLst/>
          </a:prstGeom>
          <a:noFill/>
        </p:spPr>
        <p:txBody>
          <a:bodyPr wrap="square" rtlCol="0">
            <a:spAutoFit/>
          </a:bodyPr>
          <a:lstStyle/>
          <a:p>
            <a:r>
              <a:rPr lang="en-GB" sz="1200" dirty="0">
                <a:solidFill>
                  <a:schemeClr val="bg1"/>
                </a:solidFill>
              </a:rPr>
              <a:t>Live-cell structured illumination microscopy (SIM) image of a human cervical adenocarcinoma cell (HeLa). Mitochondria were stained with </a:t>
            </a:r>
            <a:r>
              <a:rPr lang="en-GB" sz="1200" dirty="0" err="1">
                <a:solidFill>
                  <a:schemeClr val="bg1"/>
                </a:solidFill>
              </a:rPr>
              <a:t>MitoTracker</a:t>
            </a:r>
            <a:r>
              <a:rPr lang="en-GB" sz="1200" dirty="0">
                <a:solidFill>
                  <a:schemeClr val="bg1"/>
                </a:solidFill>
              </a:rPr>
              <a:t>. Cells were plated on an imaging dish and imaged with a super-resolution microscope. </a:t>
            </a:r>
            <a:r>
              <a:rPr lang="en-GB" sz="1200" dirty="0" err="1">
                <a:solidFill>
                  <a:schemeClr val="bg1"/>
                </a:solidFill>
              </a:rPr>
              <a:t>MitoTracker</a:t>
            </a:r>
            <a:r>
              <a:rPr lang="en-GB" sz="1200" dirty="0">
                <a:solidFill>
                  <a:schemeClr val="bg1"/>
                </a:solidFill>
              </a:rPr>
              <a:t> binds covalently to thiol groups of proteins in the inner mitochondrial membrane (IMM). The IMM is highly invaginated into structures called cristae, which function as bioenergetic subunits, specialized for ATP synthesis. Image by Dane M. Wolf, PhD, and Mayuko Segawa, PhD, in </a:t>
            </a:r>
            <a:r>
              <a:rPr lang="en-GB" sz="1200" dirty="0" err="1">
                <a:solidFill>
                  <a:schemeClr val="bg1"/>
                </a:solidFill>
              </a:rPr>
              <a:t>Shirihai</a:t>
            </a:r>
            <a:r>
              <a:rPr lang="en-GB" sz="1200" dirty="0">
                <a:solidFill>
                  <a:schemeClr val="bg1"/>
                </a:solidFill>
              </a:rPr>
              <a:t> Lab, UCLA.</a:t>
            </a:r>
          </a:p>
        </p:txBody>
      </p:sp>
      <p:sp>
        <p:nvSpPr>
          <p:cNvPr id="3" name="TextBox 2">
            <a:extLst>
              <a:ext uri="{FF2B5EF4-FFF2-40B4-BE49-F238E27FC236}">
                <a16:creationId xmlns:a16="http://schemas.microsoft.com/office/drawing/2014/main" id="{81F1E2EF-3C3F-00A1-142C-17CC2C7CEF4E}"/>
              </a:ext>
            </a:extLst>
          </p:cNvPr>
          <p:cNvSpPr txBox="1"/>
          <p:nvPr/>
        </p:nvSpPr>
        <p:spPr>
          <a:xfrm>
            <a:off x="140340" y="1294490"/>
            <a:ext cx="2423480" cy="4708981"/>
          </a:xfrm>
          <a:prstGeom prst="rect">
            <a:avLst/>
          </a:prstGeom>
          <a:noFill/>
        </p:spPr>
        <p:txBody>
          <a:bodyPr wrap="square" rtlCol="0">
            <a:spAutoFit/>
          </a:bodyPr>
          <a:lstStyle/>
          <a:p>
            <a:pPr algn="ctr"/>
            <a:r>
              <a:rPr lang="en-GB" sz="2000" dirty="0">
                <a:solidFill>
                  <a:schemeClr val="bg1"/>
                </a:solidFill>
              </a:rPr>
              <a:t>The inner mitochondrial membrane is highly folded into structures called cristae, which house the machinery of oxidative phosphorylation and serve as bioenergetic microdomains to promote efficient ATP synthesis.</a:t>
            </a:r>
          </a:p>
        </p:txBody>
      </p:sp>
      <p:sp>
        <p:nvSpPr>
          <p:cNvPr id="4" name="TextBox 3">
            <a:extLst>
              <a:ext uri="{FF2B5EF4-FFF2-40B4-BE49-F238E27FC236}">
                <a16:creationId xmlns:a16="http://schemas.microsoft.com/office/drawing/2014/main" id="{58B92E85-595C-5AFF-69A0-1CEB5A816D2B}"/>
              </a:ext>
            </a:extLst>
          </p:cNvPr>
          <p:cNvSpPr txBox="1"/>
          <p:nvPr/>
        </p:nvSpPr>
        <p:spPr>
          <a:xfrm>
            <a:off x="0" y="48206"/>
            <a:ext cx="12192000" cy="492443"/>
          </a:xfrm>
          <a:prstGeom prst="rect">
            <a:avLst/>
          </a:prstGeom>
          <a:noFill/>
        </p:spPr>
        <p:txBody>
          <a:bodyPr wrap="square" rtlCol="0">
            <a:spAutoFit/>
          </a:bodyPr>
          <a:lstStyle/>
          <a:p>
            <a:pPr algn="ctr"/>
            <a:r>
              <a:rPr lang="en-GB" sz="2600" b="1" dirty="0">
                <a:solidFill>
                  <a:schemeClr val="bg1"/>
                </a:solidFill>
              </a:rPr>
              <a:t>Cristae act as specialized microdomains for ATP synthesis</a:t>
            </a:r>
          </a:p>
        </p:txBody>
      </p:sp>
    </p:spTree>
    <p:extLst>
      <p:ext uri="{BB962C8B-B14F-4D97-AF65-F5344CB8AC3E}">
        <p14:creationId xmlns:p14="http://schemas.microsoft.com/office/powerpoint/2010/main" val="123737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18DCD7-BD8A-6F5A-4930-464012718329}"/>
              </a:ext>
            </a:extLst>
          </p:cNvPr>
          <p:cNvPicPr>
            <a:picLocks noChangeAspect="1"/>
          </p:cNvPicPr>
          <p:nvPr/>
        </p:nvPicPr>
        <p:blipFill>
          <a:blip r:embed="rId2"/>
          <a:stretch>
            <a:fillRect/>
          </a:stretch>
        </p:blipFill>
        <p:spPr>
          <a:xfrm>
            <a:off x="1879600" y="745388"/>
            <a:ext cx="8060855" cy="6112612"/>
          </a:xfrm>
          <a:prstGeom prst="rect">
            <a:avLst/>
          </a:prstGeom>
        </p:spPr>
      </p:pic>
      <p:sp>
        <p:nvSpPr>
          <p:cNvPr id="10" name="TextBox 9">
            <a:extLst>
              <a:ext uri="{FF2B5EF4-FFF2-40B4-BE49-F238E27FC236}">
                <a16:creationId xmlns:a16="http://schemas.microsoft.com/office/drawing/2014/main" id="{8813CC41-F2AA-D8C7-65A8-104E8B80AB98}"/>
              </a:ext>
            </a:extLst>
          </p:cNvPr>
          <p:cNvSpPr txBox="1"/>
          <p:nvPr/>
        </p:nvSpPr>
        <p:spPr>
          <a:xfrm>
            <a:off x="9997756" y="1905506"/>
            <a:ext cx="2194244" cy="3046988"/>
          </a:xfrm>
          <a:prstGeom prst="rect">
            <a:avLst/>
          </a:prstGeom>
          <a:noFill/>
        </p:spPr>
        <p:txBody>
          <a:bodyPr wrap="square" rtlCol="0">
            <a:spAutoFit/>
          </a:bodyPr>
          <a:lstStyle/>
          <a:p>
            <a:r>
              <a:rPr lang="en-GB" sz="1200" dirty="0">
                <a:solidFill>
                  <a:schemeClr val="bg1"/>
                </a:solidFill>
              </a:rPr>
              <a:t>Live-cell structured illumination microscopy (SIM) image of a human cervical adenocarcinoma cell (HeLa). Mitochondria were stained with </a:t>
            </a:r>
            <a:r>
              <a:rPr lang="en-GB" sz="1200" dirty="0" err="1">
                <a:solidFill>
                  <a:schemeClr val="bg1"/>
                </a:solidFill>
              </a:rPr>
              <a:t>MitoTracker</a:t>
            </a:r>
            <a:r>
              <a:rPr lang="en-GB" sz="1200" dirty="0">
                <a:solidFill>
                  <a:schemeClr val="bg1"/>
                </a:solidFill>
              </a:rPr>
              <a:t>. Cells were plated on an imaging dish and imaged with a super-resolution microscope. Mitochondria were treated with an uncoupler, dissipating the membrane potential. Image by Dane M. Wolf, PhD, and Mayuko Segawa, PhD, in </a:t>
            </a:r>
            <a:r>
              <a:rPr lang="en-GB" sz="1200" dirty="0" err="1">
                <a:solidFill>
                  <a:schemeClr val="bg1"/>
                </a:solidFill>
              </a:rPr>
              <a:t>Shirihai</a:t>
            </a:r>
            <a:r>
              <a:rPr lang="en-GB" sz="1200" dirty="0">
                <a:solidFill>
                  <a:schemeClr val="bg1"/>
                </a:solidFill>
              </a:rPr>
              <a:t> Lab, UCLA (Segawa et al., 2020).</a:t>
            </a:r>
          </a:p>
        </p:txBody>
      </p:sp>
      <p:sp>
        <p:nvSpPr>
          <p:cNvPr id="11" name="TextBox 10">
            <a:extLst>
              <a:ext uri="{FF2B5EF4-FFF2-40B4-BE49-F238E27FC236}">
                <a16:creationId xmlns:a16="http://schemas.microsoft.com/office/drawing/2014/main" id="{2489694D-A471-A47A-C39E-7E5B966C102D}"/>
              </a:ext>
            </a:extLst>
          </p:cNvPr>
          <p:cNvSpPr txBox="1"/>
          <p:nvPr/>
        </p:nvSpPr>
        <p:spPr>
          <a:xfrm>
            <a:off x="50862" y="2496504"/>
            <a:ext cx="2423480" cy="4093428"/>
          </a:xfrm>
          <a:prstGeom prst="rect">
            <a:avLst/>
          </a:prstGeom>
          <a:noFill/>
        </p:spPr>
        <p:txBody>
          <a:bodyPr wrap="square" rtlCol="0">
            <a:spAutoFit/>
          </a:bodyPr>
          <a:lstStyle/>
          <a:p>
            <a:pPr algn="ctr"/>
            <a:r>
              <a:rPr lang="en-GB" sz="2000" dirty="0">
                <a:solidFill>
                  <a:schemeClr val="bg1"/>
                </a:solidFill>
              </a:rPr>
              <a:t>Mitochondrial dysfunction is associated with fragmentation and aberrant cristae structure and density. Maintaining mitochondrial architecture is critical for maintaining cellular and systemic health!  </a:t>
            </a:r>
          </a:p>
        </p:txBody>
      </p:sp>
      <p:sp>
        <p:nvSpPr>
          <p:cNvPr id="2" name="TextBox 1">
            <a:extLst>
              <a:ext uri="{FF2B5EF4-FFF2-40B4-BE49-F238E27FC236}">
                <a16:creationId xmlns:a16="http://schemas.microsoft.com/office/drawing/2014/main" id="{548AE0E3-A591-755E-32A5-BA9AE48641E9}"/>
              </a:ext>
            </a:extLst>
          </p:cNvPr>
          <p:cNvSpPr txBox="1"/>
          <p:nvPr/>
        </p:nvSpPr>
        <p:spPr>
          <a:xfrm>
            <a:off x="0" y="82550"/>
            <a:ext cx="12192000" cy="492443"/>
          </a:xfrm>
          <a:prstGeom prst="rect">
            <a:avLst/>
          </a:prstGeom>
          <a:noFill/>
        </p:spPr>
        <p:txBody>
          <a:bodyPr wrap="square" rtlCol="0">
            <a:spAutoFit/>
          </a:bodyPr>
          <a:lstStyle/>
          <a:p>
            <a:pPr algn="ctr"/>
            <a:r>
              <a:rPr lang="en-GB" sz="2600" b="1" dirty="0">
                <a:solidFill>
                  <a:schemeClr val="bg1"/>
                </a:solidFill>
              </a:rPr>
              <a:t>Dysregulation of cristae structure and density is a hallmark of many diseases</a:t>
            </a:r>
          </a:p>
        </p:txBody>
      </p:sp>
    </p:spTree>
    <p:extLst>
      <p:ext uri="{BB962C8B-B14F-4D97-AF65-F5344CB8AC3E}">
        <p14:creationId xmlns:p14="http://schemas.microsoft.com/office/powerpoint/2010/main" val="426803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7CE033DC-C4E0-2937-643B-BD26CD75E705}"/>
              </a:ext>
            </a:extLst>
          </p:cNvPr>
          <p:cNvGraphicFramePr>
            <a:graphicFrameLocks noChangeAspect="1"/>
          </p:cNvGraphicFramePr>
          <p:nvPr>
            <p:extLst>
              <p:ext uri="{D42A27DB-BD31-4B8C-83A1-F6EECF244321}">
                <p14:modId xmlns:p14="http://schemas.microsoft.com/office/powerpoint/2010/main" val="147229484"/>
              </p:ext>
            </p:extLst>
          </p:nvPr>
        </p:nvGraphicFramePr>
        <p:xfrm>
          <a:off x="3562208" y="2224482"/>
          <a:ext cx="4551822" cy="3217765"/>
        </p:xfrm>
        <a:graphic>
          <a:graphicData uri="http://schemas.openxmlformats.org/presentationml/2006/ole">
            <mc:AlternateContent xmlns:mc="http://schemas.openxmlformats.org/markup-compatibility/2006">
              <mc:Choice xmlns:v="urn:schemas-microsoft-com:vml" Requires="v">
                <p:oleObj name="Image" r:id="rId2" imgW="20317320" imgH="14361840" progId="Photoshop.Image.13">
                  <p:embed/>
                </p:oleObj>
              </mc:Choice>
              <mc:Fallback>
                <p:oleObj name="Image" r:id="rId2" imgW="20317320" imgH="14361840" progId="Photoshop.Image.13">
                  <p:embed/>
                  <p:pic>
                    <p:nvPicPr>
                      <p:cNvPr id="4" name="Object 3"/>
                      <p:cNvPicPr/>
                      <p:nvPr/>
                    </p:nvPicPr>
                    <p:blipFill>
                      <a:blip r:embed="rId3"/>
                      <a:stretch>
                        <a:fillRect/>
                      </a:stretch>
                    </p:blipFill>
                    <p:spPr>
                      <a:xfrm>
                        <a:off x="3562208" y="2224482"/>
                        <a:ext cx="4551822" cy="3217765"/>
                      </a:xfrm>
                      <a:prstGeom prst="rect">
                        <a:avLst/>
                      </a:prstGeom>
                      <a:ln w="28575">
                        <a:solidFill>
                          <a:sysClr val="window" lastClr="FFFFFF"/>
                        </a:solidFill>
                      </a:ln>
                    </p:spPr>
                  </p:pic>
                </p:oleObj>
              </mc:Fallback>
            </mc:AlternateContent>
          </a:graphicData>
        </a:graphic>
      </p:graphicFrame>
      <p:sp>
        <p:nvSpPr>
          <p:cNvPr id="10" name="TextBox 9">
            <a:extLst>
              <a:ext uri="{FF2B5EF4-FFF2-40B4-BE49-F238E27FC236}">
                <a16:creationId xmlns:a16="http://schemas.microsoft.com/office/drawing/2014/main" id="{961AC7A0-5AC8-96A6-EECD-AA90A0482F70}"/>
              </a:ext>
            </a:extLst>
          </p:cNvPr>
          <p:cNvSpPr txBox="1"/>
          <p:nvPr/>
        </p:nvSpPr>
        <p:spPr>
          <a:xfrm>
            <a:off x="1799118" y="1123365"/>
            <a:ext cx="8593763" cy="584775"/>
          </a:xfrm>
          <a:prstGeom prst="rect">
            <a:avLst/>
          </a:prstGeom>
          <a:noFill/>
        </p:spPr>
        <p:txBody>
          <a:bodyPr wrap="none" rtlCol="0">
            <a:spAutoFit/>
          </a:bodyPr>
          <a:lstStyle/>
          <a:p>
            <a:r>
              <a:rPr lang="en-GB" sz="3200" dirty="0">
                <a:solidFill>
                  <a:srgbClr val="D9B109"/>
                </a:solidFill>
              </a:rPr>
              <a:t>Healthy mitochondria help you go the distance! </a:t>
            </a:r>
          </a:p>
        </p:txBody>
      </p:sp>
      <p:grpSp>
        <p:nvGrpSpPr>
          <p:cNvPr id="14" name="Group 13">
            <a:extLst>
              <a:ext uri="{FF2B5EF4-FFF2-40B4-BE49-F238E27FC236}">
                <a16:creationId xmlns:a16="http://schemas.microsoft.com/office/drawing/2014/main" id="{AF6B3230-D476-BAA9-5F23-1740C11FD4E7}"/>
              </a:ext>
            </a:extLst>
          </p:cNvPr>
          <p:cNvGrpSpPr/>
          <p:nvPr/>
        </p:nvGrpSpPr>
        <p:grpSpPr>
          <a:xfrm>
            <a:off x="8496007" y="3230655"/>
            <a:ext cx="1730190" cy="1680222"/>
            <a:chOff x="9161928" y="3001049"/>
            <a:chExt cx="1862418" cy="1808631"/>
          </a:xfrm>
        </p:grpSpPr>
        <p:pic>
          <p:nvPicPr>
            <p:cNvPr id="12" name="Picture 11">
              <a:extLst>
                <a:ext uri="{FF2B5EF4-FFF2-40B4-BE49-F238E27FC236}">
                  <a16:creationId xmlns:a16="http://schemas.microsoft.com/office/drawing/2014/main" id="{3557D3CE-4F10-14AE-48DC-4EA1EF312B2E}"/>
                </a:ext>
              </a:extLst>
            </p:cNvPr>
            <p:cNvPicPr>
              <a:picLocks noChangeAspect="1"/>
            </p:cNvPicPr>
            <p:nvPr/>
          </p:nvPicPr>
          <p:blipFill>
            <a:blip r:embed="rId4"/>
            <a:srcRect l="40448" t="7736" b="16000"/>
            <a:stretch>
              <a:fillRect/>
            </a:stretch>
          </p:blipFill>
          <p:spPr>
            <a:xfrm>
              <a:off x="9161928" y="3001049"/>
              <a:ext cx="1862418" cy="1808631"/>
            </a:xfrm>
            <a:prstGeom prst="ellipse">
              <a:avLst/>
            </a:prstGeom>
          </p:spPr>
        </p:pic>
        <p:sp>
          <p:nvSpPr>
            <p:cNvPr id="13" name="Oval 12">
              <a:extLst>
                <a:ext uri="{FF2B5EF4-FFF2-40B4-BE49-F238E27FC236}">
                  <a16:creationId xmlns:a16="http://schemas.microsoft.com/office/drawing/2014/main" id="{2D119CD3-1D8D-5FE2-BC86-BA2F5441D6BA}"/>
                </a:ext>
              </a:extLst>
            </p:cNvPr>
            <p:cNvSpPr/>
            <p:nvPr/>
          </p:nvSpPr>
          <p:spPr>
            <a:xfrm>
              <a:off x="9161928" y="3001049"/>
              <a:ext cx="1862418" cy="1808631"/>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90D0FA28-E802-7980-9A3E-A36A441469A0}"/>
              </a:ext>
            </a:extLst>
          </p:cNvPr>
          <p:cNvGrpSpPr/>
          <p:nvPr/>
        </p:nvGrpSpPr>
        <p:grpSpPr>
          <a:xfrm>
            <a:off x="1497107" y="3230655"/>
            <a:ext cx="1683124" cy="1693325"/>
            <a:chOff x="1066802" y="3116355"/>
            <a:chExt cx="1683124" cy="1693325"/>
          </a:xfrm>
        </p:grpSpPr>
        <p:pic>
          <p:nvPicPr>
            <p:cNvPr id="11" name="Picture 10">
              <a:extLst>
                <a:ext uri="{FF2B5EF4-FFF2-40B4-BE49-F238E27FC236}">
                  <a16:creationId xmlns:a16="http://schemas.microsoft.com/office/drawing/2014/main" id="{D5845140-4B0E-3E04-F3A0-4F452682C5B5}"/>
                </a:ext>
              </a:extLst>
            </p:cNvPr>
            <p:cNvPicPr>
              <a:picLocks noChangeAspect="1"/>
            </p:cNvPicPr>
            <p:nvPr/>
          </p:nvPicPr>
          <p:blipFill>
            <a:blip r:embed="rId5"/>
            <a:stretch>
              <a:fillRect/>
            </a:stretch>
          </p:blipFill>
          <p:spPr>
            <a:xfrm>
              <a:off x="1066802" y="3116355"/>
              <a:ext cx="1683124" cy="1693325"/>
            </a:xfrm>
            <a:prstGeom prst="ellipse">
              <a:avLst/>
            </a:prstGeom>
          </p:spPr>
        </p:pic>
        <p:sp>
          <p:nvSpPr>
            <p:cNvPr id="19" name="Oval 18">
              <a:extLst>
                <a:ext uri="{FF2B5EF4-FFF2-40B4-BE49-F238E27FC236}">
                  <a16:creationId xmlns:a16="http://schemas.microsoft.com/office/drawing/2014/main" id="{6FCE3FE1-EC53-9A70-6765-81B6D5B801F1}"/>
                </a:ext>
              </a:extLst>
            </p:cNvPr>
            <p:cNvSpPr/>
            <p:nvPr/>
          </p:nvSpPr>
          <p:spPr>
            <a:xfrm>
              <a:off x="1066802" y="3116355"/>
              <a:ext cx="1683124" cy="1693325"/>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7" name="Picture 26">
            <a:extLst>
              <a:ext uri="{FF2B5EF4-FFF2-40B4-BE49-F238E27FC236}">
                <a16:creationId xmlns:a16="http://schemas.microsoft.com/office/drawing/2014/main" id="{47320EE5-C073-B3DE-FF47-42F067B1C4F7}"/>
              </a:ext>
            </a:extLst>
          </p:cNvPr>
          <p:cNvPicPr>
            <a:picLocks noChangeAspect="1"/>
          </p:cNvPicPr>
          <p:nvPr/>
        </p:nvPicPr>
        <p:blipFill>
          <a:blip r:embed="rId6"/>
          <a:stretch>
            <a:fillRect/>
          </a:stretch>
        </p:blipFill>
        <p:spPr>
          <a:xfrm>
            <a:off x="9004577" y="2510148"/>
            <a:ext cx="737526" cy="676944"/>
          </a:xfrm>
          <a:prstGeom prst="rect">
            <a:avLst/>
          </a:prstGeom>
        </p:spPr>
      </p:pic>
      <p:pic>
        <p:nvPicPr>
          <p:cNvPr id="29" name="Picture 28">
            <a:extLst>
              <a:ext uri="{FF2B5EF4-FFF2-40B4-BE49-F238E27FC236}">
                <a16:creationId xmlns:a16="http://schemas.microsoft.com/office/drawing/2014/main" id="{2E4EE25C-FE96-6057-BF3F-AEA4103275EB}"/>
              </a:ext>
            </a:extLst>
          </p:cNvPr>
          <p:cNvPicPr>
            <a:picLocks noChangeAspect="1"/>
          </p:cNvPicPr>
          <p:nvPr/>
        </p:nvPicPr>
        <p:blipFill>
          <a:blip r:embed="rId7"/>
          <a:stretch>
            <a:fillRect/>
          </a:stretch>
        </p:blipFill>
        <p:spPr>
          <a:xfrm>
            <a:off x="2025845" y="2500840"/>
            <a:ext cx="784623" cy="686252"/>
          </a:xfrm>
          <a:prstGeom prst="rect">
            <a:avLst/>
          </a:prstGeom>
        </p:spPr>
      </p:pic>
      <p:sp>
        <p:nvSpPr>
          <p:cNvPr id="31" name="TextBox 30">
            <a:extLst>
              <a:ext uri="{FF2B5EF4-FFF2-40B4-BE49-F238E27FC236}">
                <a16:creationId xmlns:a16="http://schemas.microsoft.com/office/drawing/2014/main" id="{AE610EF4-A8A5-EACC-592A-5E14EECB355E}"/>
              </a:ext>
            </a:extLst>
          </p:cNvPr>
          <p:cNvSpPr txBox="1"/>
          <p:nvPr/>
        </p:nvSpPr>
        <p:spPr>
          <a:xfrm>
            <a:off x="0" y="6488668"/>
            <a:ext cx="2032095" cy="369332"/>
          </a:xfrm>
          <a:prstGeom prst="rect">
            <a:avLst/>
          </a:prstGeom>
          <a:noFill/>
        </p:spPr>
        <p:txBody>
          <a:bodyPr wrap="none" rtlCol="0">
            <a:spAutoFit/>
          </a:bodyPr>
          <a:lstStyle/>
          <a:p>
            <a:r>
              <a:rPr lang="en-GB" dirty="0">
                <a:solidFill>
                  <a:schemeClr val="bg1"/>
                </a:solidFill>
              </a:rPr>
              <a:t>Dane M. Wolf, PhD</a:t>
            </a:r>
          </a:p>
        </p:txBody>
      </p:sp>
    </p:spTree>
    <p:extLst>
      <p:ext uri="{BB962C8B-B14F-4D97-AF65-F5344CB8AC3E}">
        <p14:creationId xmlns:p14="http://schemas.microsoft.com/office/powerpoint/2010/main" val="3960744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B9CFE2-0AA1-AA2A-A7B6-721A0427C4C1}"/>
              </a:ext>
            </a:extLst>
          </p:cNvPr>
          <p:cNvPicPr>
            <a:picLocks noChangeAspect="1"/>
          </p:cNvPicPr>
          <p:nvPr/>
        </p:nvPicPr>
        <p:blipFill>
          <a:blip r:embed="rId2"/>
          <a:stretch>
            <a:fillRect/>
          </a:stretch>
        </p:blipFill>
        <p:spPr>
          <a:xfrm>
            <a:off x="2675731" y="380098"/>
            <a:ext cx="6477902" cy="6477902"/>
          </a:xfrm>
          <a:prstGeom prst="rect">
            <a:avLst/>
          </a:prstGeom>
        </p:spPr>
      </p:pic>
      <p:sp>
        <p:nvSpPr>
          <p:cNvPr id="7" name="TextBox 6">
            <a:extLst>
              <a:ext uri="{FF2B5EF4-FFF2-40B4-BE49-F238E27FC236}">
                <a16:creationId xmlns:a16="http://schemas.microsoft.com/office/drawing/2014/main" id="{ABC725C4-B4EE-F33F-A46C-753D396C86AE}"/>
              </a:ext>
            </a:extLst>
          </p:cNvPr>
          <p:cNvSpPr txBox="1"/>
          <p:nvPr/>
        </p:nvSpPr>
        <p:spPr>
          <a:xfrm>
            <a:off x="3038367" y="6261100"/>
            <a:ext cx="1273810" cy="523220"/>
          </a:xfrm>
          <a:prstGeom prst="rect">
            <a:avLst/>
          </a:prstGeom>
          <a:noFill/>
        </p:spPr>
        <p:txBody>
          <a:bodyPr wrap="none" rtlCol="0">
            <a:spAutoFit/>
          </a:bodyPr>
          <a:lstStyle/>
          <a:p>
            <a:r>
              <a:rPr lang="en-GB" sz="1400" b="1" dirty="0">
                <a:solidFill>
                  <a:srgbClr val="0ED821"/>
                </a:solidFill>
              </a:rPr>
              <a:t>Nuclei</a:t>
            </a:r>
          </a:p>
          <a:p>
            <a:r>
              <a:rPr lang="en-GB" sz="1400" b="1" dirty="0">
                <a:solidFill>
                  <a:srgbClr val="CC0099"/>
                </a:solidFill>
              </a:rPr>
              <a:t>Mitochondria</a:t>
            </a:r>
          </a:p>
        </p:txBody>
      </p:sp>
      <p:sp>
        <p:nvSpPr>
          <p:cNvPr id="2" name="TextBox 1">
            <a:extLst>
              <a:ext uri="{FF2B5EF4-FFF2-40B4-BE49-F238E27FC236}">
                <a16:creationId xmlns:a16="http://schemas.microsoft.com/office/drawing/2014/main" id="{EFD4FFE4-0235-B45A-4717-29ADB9B1EFE4}"/>
              </a:ext>
            </a:extLst>
          </p:cNvPr>
          <p:cNvSpPr txBox="1"/>
          <p:nvPr/>
        </p:nvSpPr>
        <p:spPr>
          <a:xfrm>
            <a:off x="9516269" y="1091795"/>
            <a:ext cx="2618211" cy="3046988"/>
          </a:xfrm>
          <a:prstGeom prst="rect">
            <a:avLst/>
          </a:prstGeom>
          <a:noFill/>
        </p:spPr>
        <p:txBody>
          <a:bodyPr wrap="square" rtlCol="0">
            <a:spAutoFit/>
          </a:bodyPr>
          <a:lstStyle/>
          <a:p>
            <a:r>
              <a:rPr lang="en-GB" sz="1200" dirty="0">
                <a:solidFill>
                  <a:schemeClr val="bg1"/>
                </a:solidFill>
              </a:rPr>
              <a:t>Live-cell Airyscan image of primary murine hepatocyte. Mitochondria were stained with the potentiometric dye, TMRE, and DNA was stained with </a:t>
            </a:r>
            <a:r>
              <a:rPr lang="en-GB" sz="1200" dirty="0" err="1">
                <a:solidFill>
                  <a:schemeClr val="bg1"/>
                </a:solidFill>
              </a:rPr>
              <a:t>PicoGreen</a:t>
            </a:r>
            <a:r>
              <a:rPr lang="en-GB" sz="1200" dirty="0">
                <a:solidFill>
                  <a:schemeClr val="bg1"/>
                </a:solidFill>
              </a:rPr>
              <a:t>. TMRE is drawn to mitochondria because of their membrane potential (</a:t>
            </a:r>
            <a:r>
              <a:rPr lang="el-GR" sz="1200" dirty="0">
                <a:solidFill>
                  <a:schemeClr val="bg1"/>
                </a:solidFill>
              </a:rPr>
              <a:t>ΔΨ</a:t>
            </a:r>
            <a:r>
              <a:rPr lang="en-GB" sz="1200" baseline="-25000" dirty="0">
                <a:solidFill>
                  <a:schemeClr val="bg1"/>
                </a:solidFill>
              </a:rPr>
              <a:t>m</a:t>
            </a:r>
            <a:r>
              <a:rPr lang="en-GB" sz="1200" dirty="0">
                <a:solidFill>
                  <a:schemeClr val="bg1"/>
                </a:solidFill>
              </a:rPr>
              <a:t>). After isolation from the mouse liver, live cells were plated on an imaging dish and imaged with a super-resolution microscope. Hepatocytes are relatively large, metabolically active cells, typically containing two nuclei and a dense mitochondrial reticulum. Image by Dane M. Wolf, PhD, in </a:t>
            </a:r>
            <a:r>
              <a:rPr lang="en-GB" sz="1200" dirty="0" err="1">
                <a:solidFill>
                  <a:schemeClr val="bg1"/>
                </a:solidFill>
              </a:rPr>
              <a:t>Shirihai</a:t>
            </a:r>
            <a:r>
              <a:rPr lang="en-GB" sz="1200" dirty="0">
                <a:solidFill>
                  <a:schemeClr val="bg1"/>
                </a:solidFill>
              </a:rPr>
              <a:t> Lab, UCLA.</a:t>
            </a:r>
          </a:p>
        </p:txBody>
      </p:sp>
      <p:sp>
        <p:nvSpPr>
          <p:cNvPr id="4" name="TextBox 3">
            <a:extLst>
              <a:ext uri="{FF2B5EF4-FFF2-40B4-BE49-F238E27FC236}">
                <a16:creationId xmlns:a16="http://schemas.microsoft.com/office/drawing/2014/main" id="{7B9DC760-EDCB-DEE2-14DD-8C47C551163D}"/>
              </a:ext>
            </a:extLst>
          </p:cNvPr>
          <p:cNvSpPr txBox="1"/>
          <p:nvPr/>
        </p:nvSpPr>
        <p:spPr>
          <a:xfrm>
            <a:off x="180379" y="2098903"/>
            <a:ext cx="2679699" cy="2677656"/>
          </a:xfrm>
          <a:prstGeom prst="rect">
            <a:avLst/>
          </a:prstGeom>
          <a:noFill/>
        </p:spPr>
        <p:txBody>
          <a:bodyPr wrap="square" rtlCol="0">
            <a:spAutoFit/>
          </a:bodyPr>
          <a:lstStyle/>
          <a:p>
            <a:pPr algn="ctr"/>
            <a:r>
              <a:rPr lang="en-GB" sz="2400" dirty="0">
                <a:solidFill>
                  <a:schemeClr val="bg1"/>
                </a:solidFill>
              </a:rPr>
              <a:t>Eukaryotic cells, </a:t>
            </a:r>
          </a:p>
          <a:p>
            <a:pPr algn="ctr"/>
            <a:r>
              <a:rPr lang="en-GB" sz="2400" dirty="0">
                <a:solidFill>
                  <a:schemeClr val="bg1"/>
                </a:solidFill>
              </a:rPr>
              <a:t>like this </a:t>
            </a:r>
          </a:p>
          <a:p>
            <a:pPr algn="ctr"/>
            <a:r>
              <a:rPr lang="en-GB" sz="2400" dirty="0">
                <a:solidFill>
                  <a:schemeClr val="bg1"/>
                </a:solidFill>
              </a:rPr>
              <a:t>mammalian</a:t>
            </a:r>
          </a:p>
          <a:p>
            <a:pPr algn="ctr"/>
            <a:r>
              <a:rPr lang="en-GB" sz="2400" dirty="0">
                <a:solidFill>
                  <a:schemeClr val="bg1"/>
                </a:solidFill>
              </a:rPr>
              <a:t>liver cell, are practically bursting with mitochondria!</a:t>
            </a:r>
          </a:p>
        </p:txBody>
      </p:sp>
      <p:sp>
        <p:nvSpPr>
          <p:cNvPr id="3" name="TextBox 2">
            <a:extLst>
              <a:ext uri="{FF2B5EF4-FFF2-40B4-BE49-F238E27FC236}">
                <a16:creationId xmlns:a16="http://schemas.microsoft.com/office/drawing/2014/main" id="{0D8A9625-A812-9E7B-1FF2-7D83D7E3F410}"/>
              </a:ext>
            </a:extLst>
          </p:cNvPr>
          <p:cNvSpPr txBox="1"/>
          <p:nvPr/>
        </p:nvSpPr>
        <p:spPr>
          <a:xfrm>
            <a:off x="3594161" y="0"/>
            <a:ext cx="5003677" cy="492443"/>
          </a:xfrm>
          <a:prstGeom prst="rect">
            <a:avLst/>
          </a:prstGeom>
          <a:noFill/>
        </p:spPr>
        <p:txBody>
          <a:bodyPr wrap="none" rtlCol="0">
            <a:spAutoFit/>
          </a:bodyPr>
          <a:lstStyle/>
          <a:p>
            <a:r>
              <a:rPr lang="en-GB" sz="2600" b="1" dirty="0">
                <a:solidFill>
                  <a:schemeClr val="bg1"/>
                </a:solidFill>
              </a:rPr>
              <a:t>Hepatocyte full of mitochondria</a:t>
            </a:r>
          </a:p>
        </p:txBody>
      </p:sp>
    </p:spTree>
    <p:extLst>
      <p:ext uri="{BB962C8B-B14F-4D97-AF65-F5344CB8AC3E}">
        <p14:creationId xmlns:p14="http://schemas.microsoft.com/office/powerpoint/2010/main" val="236887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Time Series 6_Airyscan Processing-1">
            <a:hlinkClick r:id="" action="ppaction://media"/>
            <a:extLst>
              <a:ext uri="{FF2B5EF4-FFF2-40B4-BE49-F238E27FC236}">
                <a16:creationId xmlns:a16="http://schemas.microsoft.com/office/drawing/2014/main" id="{968005A3-5410-E9AB-BE5F-E09D932F3C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75731" y="461664"/>
            <a:ext cx="6385223" cy="6385223"/>
          </a:xfrm>
          <a:prstGeom prst="rect">
            <a:avLst/>
          </a:prstGeom>
        </p:spPr>
      </p:pic>
      <p:sp>
        <p:nvSpPr>
          <p:cNvPr id="7" name="TextBox 6">
            <a:extLst>
              <a:ext uri="{FF2B5EF4-FFF2-40B4-BE49-F238E27FC236}">
                <a16:creationId xmlns:a16="http://schemas.microsoft.com/office/drawing/2014/main" id="{ABC725C4-B4EE-F33F-A46C-753D396C86AE}"/>
              </a:ext>
            </a:extLst>
          </p:cNvPr>
          <p:cNvSpPr txBox="1"/>
          <p:nvPr/>
        </p:nvSpPr>
        <p:spPr>
          <a:xfrm>
            <a:off x="2651017" y="6334780"/>
            <a:ext cx="1273810" cy="523220"/>
          </a:xfrm>
          <a:prstGeom prst="rect">
            <a:avLst/>
          </a:prstGeom>
          <a:noFill/>
        </p:spPr>
        <p:txBody>
          <a:bodyPr wrap="none" rtlCol="0">
            <a:spAutoFit/>
          </a:bodyPr>
          <a:lstStyle/>
          <a:p>
            <a:r>
              <a:rPr lang="en-GB" sz="1400" b="1" dirty="0">
                <a:solidFill>
                  <a:srgbClr val="0ED821"/>
                </a:solidFill>
              </a:rPr>
              <a:t>Nuclei </a:t>
            </a:r>
          </a:p>
          <a:p>
            <a:r>
              <a:rPr lang="en-GB" sz="1400" b="1" dirty="0">
                <a:solidFill>
                  <a:srgbClr val="CC0099"/>
                </a:solidFill>
              </a:rPr>
              <a:t>Mitochondria</a:t>
            </a:r>
          </a:p>
        </p:txBody>
      </p:sp>
      <p:sp>
        <p:nvSpPr>
          <p:cNvPr id="2" name="TextBox 1">
            <a:extLst>
              <a:ext uri="{FF2B5EF4-FFF2-40B4-BE49-F238E27FC236}">
                <a16:creationId xmlns:a16="http://schemas.microsoft.com/office/drawing/2014/main" id="{CB51196B-F5EA-5C18-D8A7-6CFB212F8927}"/>
              </a:ext>
            </a:extLst>
          </p:cNvPr>
          <p:cNvSpPr txBox="1"/>
          <p:nvPr/>
        </p:nvSpPr>
        <p:spPr>
          <a:xfrm>
            <a:off x="9774843" y="847847"/>
            <a:ext cx="2348448" cy="3785652"/>
          </a:xfrm>
          <a:prstGeom prst="rect">
            <a:avLst/>
          </a:prstGeom>
          <a:noFill/>
        </p:spPr>
        <p:txBody>
          <a:bodyPr wrap="square" rtlCol="0">
            <a:spAutoFit/>
          </a:bodyPr>
          <a:lstStyle/>
          <a:p>
            <a:r>
              <a:rPr lang="en-GB" sz="1200" dirty="0">
                <a:solidFill>
                  <a:schemeClr val="bg1"/>
                </a:solidFill>
              </a:rPr>
              <a:t>Live-cell Airyscan time-lapse image of primary murine hepatocyte. Mitochondria were stained with the potentiometric dye, TMRE, and DNA was stained with </a:t>
            </a:r>
            <a:r>
              <a:rPr lang="en-GB" sz="1200" dirty="0" err="1">
                <a:solidFill>
                  <a:schemeClr val="bg1"/>
                </a:solidFill>
              </a:rPr>
              <a:t>PicoGreen</a:t>
            </a:r>
            <a:r>
              <a:rPr lang="en-GB" sz="1200" dirty="0">
                <a:solidFill>
                  <a:schemeClr val="bg1"/>
                </a:solidFill>
              </a:rPr>
              <a:t>. TMRE is drawn to mitochondria because of their membrane potential (</a:t>
            </a:r>
            <a:r>
              <a:rPr lang="el-GR" sz="1200" dirty="0">
                <a:solidFill>
                  <a:schemeClr val="bg1"/>
                </a:solidFill>
              </a:rPr>
              <a:t>ΔΨ</a:t>
            </a:r>
            <a:r>
              <a:rPr lang="en-GB" sz="1200" baseline="-25000" dirty="0">
                <a:solidFill>
                  <a:schemeClr val="bg1"/>
                </a:solidFill>
              </a:rPr>
              <a:t>m</a:t>
            </a:r>
            <a:r>
              <a:rPr lang="en-GB" sz="1200" dirty="0">
                <a:solidFill>
                  <a:schemeClr val="bg1"/>
                </a:solidFill>
              </a:rPr>
              <a:t>). After isolation from the mouse liver, live cells were plated on an imaging dish and imaged with a super-resolution microscope. Mitochondria are dynamic, continuously moving and undergoing membrane fusion and fission to distribute essential components throughout the population of organelles. Movie by Dane M. Wolf, PhD, in </a:t>
            </a:r>
            <a:r>
              <a:rPr lang="en-GB" sz="1200" dirty="0" err="1">
                <a:solidFill>
                  <a:schemeClr val="bg1"/>
                </a:solidFill>
              </a:rPr>
              <a:t>Shirihai</a:t>
            </a:r>
            <a:r>
              <a:rPr lang="en-GB" sz="1200" dirty="0">
                <a:solidFill>
                  <a:schemeClr val="bg1"/>
                </a:solidFill>
              </a:rPr>
              <a:t> Lab, UCLA.</a:t>
            </a:r>
          </a:p>
        </p:txBody>
      </p:sp>
      <p:sp>
        <p:nvSpPr>
          <p:cNvPr id="4" name="TextBox 3">
            <a:extLst>
              <a:ext uri="{FF2B5EF4-FFF2-40B4-BE49-F238E27FC236}">
                <a16:creationId xmlns:a16="http://schemas.microsoft.com/office/drawing/2014/main" id="{94EF8137-EE74-827D-A98A-D113E4F79B65}"/>
              </a:ext>
            </a:extLst>
          </p:cNvPr>
          <p:cNvSpPr txBox="1"/>
          <p:nvPr/>
        </p:nvSpPr>
        <p:spPr>
          <a:xfrm>
            <a:off x="-28682" y="2272601"/>
            <a:ext cx="2679699" cy="1938992"/>
          </a:xfrm>
          <a:prstGeom prst="rect">
            <a:avLst/>
          </a:prstGeom>
          <a:noFill/>
        </p:spPr>
        <p:txBody>
          <a:bodyPr wrap="square" rtlCol="0">
            <a:spAutoFit/>
          </a:bodyPr>
          <a:lstStyle/>
          <a:p>
            <a:pPr algn="ctr"/>
            <a:r>
              <a:rPr lang="en-GB" sz="2000" dirty="0">
                <a:solidFill>
                  <a:schemeClr val="bg1"/>
                </a:solidFill>
              </a:rPr>
              <a:t>Mitochondria</a:t>
            </a:r>
          </a:p>
          <a:p>
            <a:pPr algn="ctr"/>
            <a:r>
              <a:rPr lang="en-GB" sz="2000" dirty="0">
                <a:solidFill>
                  <a:schemeClr val="bg1"/>
                </a:solidFill>
              </a:rPr>
              <a:t>are highly </a:t>
            </a:r>
          </a:p>
          <a:p>
            <a:pPr algn="ctr"/>
            <a:r>
              <a:rPr lang="en-GB" sz="2000" dirty="0">
                <a:solidFill>
                  <a:schemeClr val="bg1"/>
                </a:solidFill>
              </a:rPr>
              <a:t>dynamic,</a:t>
            </a:r>
          </a:p>
          <a:p>
            <a:pPr algn="ctr"/>
            <a:r>
              <a:rPr lang="en-GB" sz="2000" dirty="0">
                <a:solidFill>
                  <a:schemeClr val="bg1"/>
                </a:solidFill>
              </a:rPr>
              <a:t>constantly moving</a:t>
            </a:r>
          </a:p>
          <a:p>
            <a:pPr algn="ctr"/>
            <a:r>
              <a:rPr lang="en-GB" sz="2000" dirty="0">
                <a:solidFill>
                  <a:schemeClr val="bg1"/>
                </a:solidFill>
              </a:rPr>
              <a:t>and undergoing </a:t>
            </a:r>
          </a:p>
          <a:p>
            <a:pPr algn="ctr"/>
            <a:r>
              <a:rPr lang="en-GB" sz="2000" dirty="0">
                <a:solidFill>
                  <a:schemeClr val="bg1"/>
                </a:solidFill>
              </a:rPr>
              <a:t>fusion and fission!</a:t>
            </a:r>
          </a:p>
        </p:txBody>
      </p:sp>
      <p:sp>
        <p:nvSpPr>
          <p:cNvPr id="5" name="TextBox 4">
            <a:extLst>
              <a:ext uri="{FF2B5EF4-FFF2-40B4-BE49-F238E27FC236}">
                <a16:creationId xmlns:a16="http://schemas.microsoft.com/office/drawing/2014/main" id="{784B33D6-A259-716C-B86A-37495C1F91A4}"/>
              </a:ext>
            </a:extLst>
          </p:cNvPr>
          <p:cNvSpPr txBox="1"/>
          <p:nvPr/>
        </p:nvSpPr>
        <p:spPr>
          <a:xfrm>
            <a:off x="3476012" y="-12700"/>
            <a:ext cx="5114990" cy="492443"/>
          </a:xfrm>
          <a:prstGeom prst="rect">
            <a:avLst/>
          </a:prstGeom>
          <a:noFill/>
        </p:spPr>
        <p:txBody>
          <a:bodyPr wrap="none" rtlCol="0">
            <a:spAutoFit/>
          </a:bodyPr>
          <a:lstStyle/>
          <a:p>
            <a:r>
              <a:rPr lang="en-GB" sz="2600" b="1" dirty="0">
                <a:solidFill>
                  <a:schemeClr val="bg1"/>
                </a:solidFill>
              </a:rPr>
              <a:t>Mitochondria are highly dynamic</a:t>
            </a:r>
          </a:p>
        </p:txBody>
      </p:sp>
    </p:spTree>
    <p:extLst>
      <p:ext uri="{BB962C8B-B14F-4D97-AF65-F5344CB8AC3E}">
        <p14:creationId xmlns:p14="http://schemas.microsoft.com/office/powerpoint/2010/main" val="378195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9"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with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72DFFE-A2EA-557F-F40A-56CAA4FA98EB}"/>
              </a:ext>
            </a:extLst>
          </p:cNvPr>
          <p:cNvPicPr>
            <a:picLocks noChangeAspect="1"/>
          </p:cNvPicPr>
          <p:nvPr/>
        </p:nvPicPr>
        <p:blipFill>
          <a:blip r:embed="rId2"/>
          <a:stretch>
            <a:fillRect/>
          </a:stretch>
        </p:blipFill>
        <p:spPr>
          <a:xfrm>
            <a:off x="2449811" y="620186"/>
            <a:ext cx="6757690" cy="6219341"/>
          </a:xfrm>
          <a:prstGeom prst="rect">
            <a:avLst/>
          </a:prstGeom>
        </p:spPr>
      </p:pic>
      <p:sp>
        <p:nvSpPr>
          <p:cNvPr id="7" name="TextBox 6">
            <a:extLst>
              <a:ext uri="{FF2B5EF4-FFF2-40B4-BE49-F238E27FC236}">
                <a16:creationId xmlns:a16="http://schemas.microsoft.com/office/drawing/2014/main" id="{ABC725C4-B4EE-F33F-A46C-753D396C86AE}"/>
              </a:ext>
            </a:extLst>
          </p:cNvPr>
          <p:cNvSpPr txBox="1"/>
          <p:nvPr/>
        </p:nvSpPr>
        <p:spPr>
          <a:xfrm>
            <a:off x="8217730" y="6008530"/>
            <a:ext cx="1427570" cy="830997"/>
          </a:xfrm>
          <a:prstGeom prst="rect">
            <a:avLst/>
          </a:prstGeom>
          <a:noFill/>
        </p:spPr>
        <p:txBody>
          <a:bodyPr wrap="none" rtlCol="0">
            <a:spAutoFit/>
          </a:bodyPr>
          <a:lstStyle/>
          <a:p>
            <a:r>
              <a:rPr lang="en-GB" sz="1600" b="1" dirty="0">
                <a:solidFill>
                  <a:srgbClr val="0ED821"/>
                </a:solidFill>
              </a:rPr>
              <a:t>Nucleus</a:t>
            </a:r>
          </a:p>
          <a:p>
            <a:r>
              <a:rPr lang="en-GB" sz="1600" b="1" dirty="0">
                <a:solidFill>
                  <a:srgbClr val="0ED821"/>
                </a:solidFill>
              </a:rPr>
              <a:t>mtDNA</a:t>
            </a:r>
          </a:p>
          <a:p>
            <a:r>
              <a:rPr lang="en-GB" sz="1600" b="1" dirty="0">
                <a:solidFill>
                  <a:srgbClr val="FF0000"/>
                </a:solidFill>
              </a:rPr>
              <a:t>Mitochondria</a:t>
            </a:r>
          </a:p>
        </p:txBody>
      </p:sp>
      <p:sp>
        <p:nvSpPr>
          <p:cNvPr id="2" name="TextBox 1">
            <a:extLst>
              <a:ext uri="{FF2B5EF4-FFF2-40B4-BE49-F238E27FC236}">
                <a16:creationId xmlns:a16="http://schemas.microsoft.com/office/drawing/2014/main" id="{F78530EB-9B71-85D5-2880-2F33F88BBD3E}"/>
              </a:ext>
            </a:extLst>
          </p:cNvPr>
          <p:cNvSpPr txBox="1"/>
          <p:nvPr/>
        </p:nvSpPr>
        <p:spPr>
          <a:xfrm>
            <a:off x="9855201" y="1378501"/>
            <a:ext cx="2238534" cy="4524315"/>
          </a:xfrm>
          <a:prstGeom prst="rect">
            <a:avLst/>
          </a:prstGeom>
          <a:noFill/>
        </p:spPr>
        <p:txBody>
          <a:bodyPr wrap="square" rtlCol="0">
            <a:spAutoFit/>
          </a:bodyPr>
          <a:lstStyle/>
          <a:p>
            <a:r>
              <a:rPr lang="en-GB" sz="1200" dirty="0">
                <a:solidFill>
                  <a:schemeClr val="bg1"/>
                </a:solidFill>
              </a:rPr>
              <a:t>Live-cell Airyscan image of cultured rat insulinoma (INS-1) cell. Mitochondria were stained with the potentiometric dye, TMRE, and DNA was stained with </a:t>
            </a:r>
            <a:r>
              <a:rPr lang="en-GB" sz="1200" dirty="0" err="1">
                <a:solidFill>
                  <a:schemeClr val="bg1"/>
                </a:solidFill>
              </a:rPr>
              <a:t>PicoGreen</a:t>
            </a:r>
            <a:r>
              <a:rPr lang="en-GB" sz="1200" dirty="0">
                <a:solidFill>
                  <a:schemeClr val="bg1"/>
                </a:solidFill>
              </a:rPr>
              <a:t>. TMRE is drawn to mitochondria because of their membrane potential (</a:t>
            </a:r>
            <a:r>
              <a:rPr lang="el-GR" sz="1200" dirty="0">
                <a:solidFill>
                  <a:schemeClr val="bg1"/>
                </a:solidFill>
              </a:rPr>
              <a:t>ΔΨ</a:t>
            </a:r>
            <a:r>
              <a:rPr lang="en-GB" sz="1200" baseline="-25000" dirty="0">
                <a:solidFill>
                  <a:schemeClr val="bg1"/>
                </a:solidFill>
              </a:rPr>
              <a:t>m</a:t>
            </a:r>
            <a:r>
              <a:rPr lang="en-GB" sz="1200" dirty="0">
                <a:solidFill>
                  <a:schemeClr val="bg1"/>
                </a:solidFill>
              </a:rPr>
              <a:t>). Cells were plated on an imaging dish and imaged with a super-resolution microscope. INS-1 cells are a common cell-culture model of pancreatic </a:t>
            </a:r>
            <a:r>
              <a:rPr lang="el-GR" sz="1200" dirty="0">
                <a:solidFill>
                  <a:schemeClr val="bg1"/>
                </a:solidFill>
              </a:rPr>
              <a:t>β</a:t>
            </a:r>
            <a:r>
              <a:rPr lang="en-GB" sz="1200" dirty="0">
                <a:solidFill>
                  <a:schemeClr val="bg1"/>
                </a:solidFill>
              </a:rPr>
              <a:t> cells, which, in a physiological context, sense glucose from the circulation and secrete insulin. Mitochondria contain numerous copies of a circular genome, reflecting their bacterial origin. Image by Dane M. Wolf, PhD, in </a:t>
            </a:r>
            <a:r>
              <a:rPr lang="en-GB" sz="1200" dirty="0" err="1">
                <a:solidFill>
                  <a:schemeClr val="bg1"/>
                </a:solidFill>
              </a:rPr>
              <a:t>Shirihai</a:t>
            </a:r>
            <a:r>
              <a:rPr lang="en-GB" sz="1200" dirty="0">
                <a:solidFill>
                  <a:schemeClr val="bg1"/>
                </a:solidFill>
              </a:rPr>
              <a:t> Lab, UCLA.</a:t>
            </a:r>
          </a:p>
        </p:txBody>
      </p:sp>
      <p:sp>
        <p:nvSpPr>
          <p:cNvPr id="3" name="TextBox 2">
            <a:extLst>
              <a:ext uri="{FF2B5EF4-FFF2-40B4-BE49-F238E27FC236}">
                <a16:creationId xmlns:a16="http://schemas.microsoft.com/office/drawing/2014/main" id="{AD00F875-9E18-C9F0-EF5F-4955DEFAE5B4}"/>
              </a:ext>
            </a:extLst>
          </p:cNvPr>
          <p:cNvSpPr txBox="1"/>
          <p:nvPr/>
        </p:nvSpPr>
        <p:spPr>
          <a:xfrm>
            <a:off x="-28682" y="2272601"/>
            <a:ext cx="2679699" cy="1631216"/>
          </a:xfrm>
          <a:prstGeom prst="rect">
            <a:avLst/>
          </a:prstGeom>
          <a:noFill/>
        </p:spPr>
        <p:txBody>
          <a:bodyPr wrap="square" rtlCol="0">
            <a:spAutoFit/>
          </a:bodyPr>
          <a:lstStyle/>
          <a:p>
            <a:pPr algn="ctr"/>
            <a:r>
              <a:rPr lang="en-GB" sz="2000" dirty="0">
                <a:solidFill>
                  <a:schemeClr val="bg1"/>
                </a:solidFill>
              </a:rPr>
              <a:t>Mitochondria</a:t>
            </a:r>
          </a:p>
          <a:p>
            <a:pPr algn="ctr"/>
            <a:r>
              <a:rPr lang="en-GB" sz="2000" dirty="0">
                <a:solidFill>
                  <a:schemeClr val="bg1"/>
                </a:solidFill>
              </a:rPr>
              <a:t>contain many copies of their own genomes, reflecting their bacterial ancestry!</a:t>
            </a:r>
          </a:p>
        </p:txBody>
      </p:sp>
      <p:sp>
        <p:nvSpPr>
          <p:cNvPr id="5" name="TextBox 4">
            <a:extLst>
              <a:ext uri="{FF2B5EF4-FFF2-40B4-BE49-F238E27FC236}">
                <a16:creationId xmlns:a16="http://schemas.microsoft.com/office/drawing/2014/main" id="{D9CDCE94-8FF0-DFBE-A1E8-F8ADB5086F11}"/>
              </a:ext>
            </a:extLst>
          </p:cNvPr>
          <p:cNvSpPr txBox="1"/>
          <p:nvPr/>
        </p:nvSpPr>
        <p:spPr>
          <a:xfrm>
            <a:off x="0" y="18473"/>
            <a:ext cx="12192000" cy="492443"/>
          </a:xfrm>
          <a:prstGeom prst="rect">
            <a:avLst/>
          </a:prstGeom>
          <a:noFill/>
        </p:spPr>
        <p:txBody>
          <a:bodyPr wrap="square" rtlCol="0">
            <a:spAutoFit/>
          </a:bodyPr>
          <a:lstStyle/>
          <a:p>
            <a:pPr algn="ctr"/>
            <a:r>
              <a:rPr lang="en-GB" sz="2600" b="1" dirty="0">
                <a:solidFill>
                  <a:schemeClr val="bg1"/>
                </a:solidFill>
              </a:rPr>
              <a:t>Mitochondria descend from bacteria and maintain their own circular genomes</a:t>
            </a:r>
          </a:p>
        </p:txBody>
      </p:sp>
    </p:spTree>
    <p:extLst>
      <p:ext uri="{BB962C8B-B14F-4D97-AF65-F5344CB8AC3E}">
        <p14:creationId xmlns:p14="http://schemas.microsoft.com/office/powerpoint/2010/main" val="82238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ime Series 2_Out-1-1-1-1">
            <a:hlinkClick r:id="" action="ppaction://media"/>
            <a:extLst>
              <a:ext uri="{FF2B5EF4-FFF2-40B4-BE49-F238E27FC236}">
                <a16:creationId xmlns:a16="http://schemas.microsoft.com/office/drawing/2014/main" id="{052EDC64-D0CD-3B41-741E-4C9AB9377D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3169" y="509075"/>
            <a:ext cx="9063926" cy="6348925"/>
          </a:xfrm>
          <a:prstGeom prst="rect">
            <a:avLst/>
          </a:prstGeom>
        </p:spPr>
      </p:pic>
      <p:sp>
        <p:nvSpPr>
          <p:cNvPr id="7" name="TextBox 6">
            <a:extLst>
              <a:ext uri="{FF2B5EF4-FFF2-40B4-BE49-F238E27FC236}">
                <a16:creationId xmlns:a16="http://schemas.microsoft.com/office/drawing/2014/main" id="{ABC725C4-B4EE-F33F-A46C-753D396C86AE}"/>
              </a:ext>
            </a:extLst>
          </p:cNvPr>
          <p:cNvSpPr txBox="1"/>
          <p:nvPr/>
        </p:nvSpPr>
        <p:spPr>
          <a:xfrm>
            <a:off x="2286830" y="6027003"/>
            <a:ext cx="1427570" cy="830997"/>
          </a:xfrm>
          <a:prstGeom prst="rect">
            <a:avLst/>
          </a:prstGeom>
          <a:noFill/>
        </p:spPr>
        <p:txBody>
          <a:bodyPr wrap="none" rtlCol="0">
            <a:spAutoFit/>
          </a:bodyPr>
          <a:lstStyle/>
          <a:p>
            <a:r>
              <a:rPr lang="en-GB" sz="1600" b="1" dirty="0">
                <a:solidFill>
                  <a:srgbClr val="0ED821"/>
                </a:solidFill>
              </a:rPr>
              <a:t>Nucleus</a:t>
            </a:r>
          </a:p>
          <a:p>
            <a:r>
              <a:rPr lang="en-GB" sz="1600" b="1" dirty="0">
                <a:solidFill>
                  <a:srgbClr val="0ED821"/>
                </a:solidFill>
              </a:rPr>
              <a:t>mtDNA</a:t>
            </a:r>
          </a:p>
          <a:p>
            <a:r>
              <a:rPr lang="en-GB" sz="1600" b="1" dirty="0">
                <a:solidFill>
                  <a:srgbClr val="CC00CC"/>
                </a:solidFill>
              </a:rPr>
              <a:t>Mitochondria</a:t>
            </a:r>
          </a:p>
        </p:txBody>
      </p:sp>
      <p:sp>
        <p:nvSpPr>
          <p:cNvPr id="3" name="TextBox 2">
            <a:extLst>
              <a:ext uri="{FF2B5EF4-FFF2-40B4-BE49-F238E27FC236}">
                <a16:creationId xmlns:a16="http://schemas.microsoft.com/office/drawing/2014/main" id="{6021042A-3E76-6744-EDFF-F7D1C54CC5BA}"/>
              </a:ext>
            </a:extLst>
          </p:cNvPr>
          <p:cNvSpPr txBox="1"/>
          <p:nvPr/>
        </p:nvSpPr>
        <p:spPr>
          <a:xfrm>
            <a:off x="10057095" y="832184"/>
            <a:ext cx="2134905" cy="5816977"/>
          </a:xfrm>
          <a:prstGeom prst="rect">
            <a:avLst/>
          </a:prstGeom>
          <a:noFill/>
        </p:spPr>
        <p:txBody>
          <a:bodyPr wrap="square" rtlCol="0">
            <a:spAutoFit/>
          </a:bodyPr>
          <a:lstStyle/>
          <a:p>
            <a:r>
              <a:rPr lang="en-GB" sz="1200" dirty="0">
                <a:solidFill>
                  <a:schemeClr val="bg1"/>
                </a:solidFill>
              </a:rPr>
              <a:t>Live-cell Airyscan time-lapse image of cultured rat insulinoma (INS-1) cell. Mitochondria were stained with the potentiometric dye, TMRE, and DNA was stained with </a:t>
            </a:r>
            <a:r>
              <a:rPr lang="en-GB" sz="1200" dirty="0" err="1">
                <a:solidFill>
                  <a:schemeClr val="bg1"/>
                </a:solidFill>
              </a:rPr>
              <a:t>PicoGreen</a:t>
            </a:r>
            <a:r>
              <a:rPr lang="en-GB" sz="1200" dirty="0">
                <a:solidFill>
                  <a:schemeClr val="bg1"/>
                </a:solidFill>
              </a:rPr>
              <a:t>. TMRE is drawn to mitochondria because of their membrane potential (</a:t>
            </a:r>
            <a:r>
              <a:rPr lang="el-GR" sz="1200" dirty="0">
                <a:solidFill>
                  <a:schemeClr val="bg1"/>
                </a:solidFill>
              </a:rPr>
              <a:t>ΔΨ</a:t>
            </a:r>
            <a:r>
              <a:rPr lang="en-GB" sz="1200" baseline="-25000" dirty="0">
                <a:solidFill>
                  <a:schemeClr val="bg1"/>
                </a:solidFill>
              </a:rPr>
              <a:t>m</a:t>
            </a:r>
            <a:r>
              <a:rPr lang="en-GB" sz="1200" dirty="0">
                <a:solidFill>
                  <a:schemeClr val="bg1"/>
                </a:solidFill>
              </a:rPr>
              <a:t>). Cells were plated on an imaging dish and imaged with a super-resolution microscope. INS-1 cells are a common cell-culture model of pancreatic </a:t>
            </a:r>
            <a:r>
              <a:rPr lang="el-GR" sz="1200" dirty="0">
                <a:solidFill>
                  <a:schemeClr val="bg1"/>
                </a:solidFill>
              </a:rPr>
              <a:t>β</a:t>
            </a:r>
            <a:r>
              <a:rPr lang="en-GB" sz="1200" dirty="0">
                <a:solidFill>
                  <a:schemeClr val="bg1"/>
                </a:solidFill>
              </a:rPr>
              <a:t> cells, which, in a physiological context, sense glucose from the circulation and secrete insulin. Mitochondria contain numerous copies of a circular genome, reflecting their bacterial origin. Mitochondrial DNA (mtDNA) molecules, like the mitochondria themselves, are constantly in motion, encoding key proteins for oxidative phosphorylation. Movie by Dane M. Wolf, PhD, in </a:t>
            </a:r>
            <a:r>
              <a:rPr lang="en-GB" sz="1200" dirty="0" err="1">
                <a:solidFill>
                  <a:schemeClr val="bg1"/>
                </a:solidFill>
              </a:rPr>
              <a:t>Shirihai</a:t>
            </a:r>
            <a:r>
              <a:rPr lang="en-GB" sz="1200" dirty="0">
                <a:solidFill>
                  <a:schemeClr val="bg1"/>
                </a:solidFill>
              </a:rPr>
              <a:t> Lab, UCLA.</a:t>
            </a:r>
          </a:p>
        </p:txBody>
      </p:sp>
      <p:sp>
        <p:nvSpPr>
          <p:cNvPr id="4" name="TextBox 3">
            <a:extLst>
              <a:ext uri="{FF2B5EF4-FFF2-40B4-BE49-F238E27FC236}">
                <a16:creationId xmlns:a16="http://schemas.microsoft.com/office/drawing/2014/main" id="{14583F1E-0BCE-AD3C-FDF4-183C5311C0BA}"/>
              </a:ext>
            </a:extLst>
          </p:cNvPr>
          <p:cNvSpPr txBox="1"/>
          <p:nvPr/>
        </p:nvSpPr>
        <p:spPr>
          <a:xfrm>
            <a:off x="-73443" y="3429000"/>
            <a:ext cx="2679699" cy="1631216"/>
          </a:xfrm>
          <a:prstGeom prst="rect">
            <a:avLst/>
          </a:prstGeom>
          <a:noFill/>
        </p:spPr>
        <p:txBody>
          <a:bodyPr wrap="square" rtlCol="0">
            <a:spAutoFit/>
          </a:bodyPr>
          <a:lstStyle/>
          <a:p>
            <a:pPr algn="ctr"/>
            <a:r>
              <a:rPr lang="en-GB" sz="2000" dirty="0">
                <a:solidFill>
                  <a:schemeClr val="bg1"/>
                </a:solidFill>
              </a:rPr>
              <a:t>These mitochondrial genomes, too, are constantly moving, replicating, and being turned over!</a:t>
            </a:r>
          </a:p>
        </p:txBody>
      </p:sp>
      <p:sp>
        <p:nvSpPr>
          <p:cNvPr id="5" name="TextBox 4">
            <a:extLst>
              <a:ext uri="{FF2B5EF4-FFF2-40B4-BE49-F238E27FC236}">
                <a16:creationId xmlns:a16="http://schemas.microsoft.com/office/drawing/2014/main" id="{11A785D9-298E-7B6B-D165-C5FDC6852512}"/>
              </a:ext>
            </a:extLst>
          </p:cNvPr>
          <p:cNvSpPr txBox="1"/>
          <p:nvPr/>
        </p:nvSpPr>
        <p:spPr>
          <a:xfrm>
            <a:off x="2841865" y="16632"/>
            <a:ext cx="6407780" cy="492443"/>
          </a:xfrm>
          <a:prstGeom prst="rect">
            <a:avLst/>
          </a:prstGeom>
          <a:noFill/>
        </p:spPr>
        <p:txBody>
          <a:bodyPr wrap="none" rtlCol="0">
            <a:spAutoFit/>
          </a:bodyPr>
          <a:lstStyle/>
          <a:p>
            <a:r>
              <a:rPr lang="en-GB" sz="2600" b="1" dirty="0">
                <a:solidFill>
                  <a:schemeClr val="bg1"/>
                </a:solidFill>
              </a:rPr>
              <a:t>Mitochondrial genomes are also dynamic</a:t>
            </a:r>
          </a:p>
        </p:txBody>
      </p:sp>
    </p:spTree>
    <p:extLst>
      <p:ext uri="{BB962C8B-B14F-4D97-AF65-F5344CB8AC3E}">
        <p14:creationId xmlns:p14="http://schemas.microsoft.com/office/powerpoint/2010/main" val="6806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9" fill="hold"/>
                                        <p:tgtEl>
                                          <p:spTgt spid="2"/>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6427AD-9661-E501-01A6-8473EF611350}"/>
              </a:ext>
            </a:extLst>
          </p:cNvPr>
          <p:cNvPicPr>
            <a:picLocks noChangeAspect="1"/>
          </p:cNvPicPr>
          <p:nvPr/>
        </p:nvPicPr>
        <p:blipFill>
          <a:blip r:embed="rId2"/>
          <a:stretch>
            <a:fillRect/>
          </a:stretch>
        </p:blipFill>
        <p:spPr>
          <a:xfrm>
            <a:off x="0" y="1083139"/>
            <a:ext cx="11684150" cy="5774861"/>
          </a:xfrm>
          <a:prstGeom prst="rect">
            <a:avLst/>
          </a:prstGeom>
        </p:spPr>
      </p:pic>
      <p:sp>
        <p:nvSpPr>
          <p:cNvPr id="7" name="TextBox 6">
            <a:extLst>
              <a:ext uri="{FF2B5EF4-FFF2-40B4-BE49-F238E27FC236}">
                <a16:creationId xmlns:a16="http://schemas.microsoft.com/office/drawing/2014/main" id="{ABC725C4-B4EE-F33F-A46C-753D396C86AE}"/>
              </a:ext>
            </a:extLst>
          </p:cNvPr>
          <p:cNvSpPr txBox="1"/>
          <p:nvPr/>
        </p:nvSpPr>
        <p:spPr>
          <a:xfrm>
            <a:off x="161157" y="6277000"/>
            <a:ext cx="1120820" cy="461024"/>
          </a:xfrm>
          <a:prstGeom prst="rect">
            <a:avLst/>
          </a:prstGeom>
          <a:noFill/>
        </p:spPr>
        <p:txBody>
          <a:bodyPr wrap="none" rtlCol="0">
            <a:spAutoFit/>
          </a:bodyPr>
          <a:lstStyle/>
          <a:p>
            <a:r>
              <a:rPr lang="en-GB" sz="1198" b="1" dirty="0">
                <a:solidFill>
                  <a:srgbClr val="FFFF00"/>
                </a:solidFill>
              </a:rPr>
              <a:t>Nucleus</a:t>
            </a:r>
          </a:p>
          <a:p>
            <a:r>
              <a:rPr lang="en-GB" sz="1198" b="1" dirty="0">
                <a:solidFill>
                  <a:srgbClr val="CC00CC"/>
                </a:solidFill>
              </a:rPr>
              <a:t>Mitochondria</a:t>
            </a:r>
          </a:p>
        </p:txBody>
      </p:sp>
      <p:sp>
        <p:nvSpPr>
          <p:cNvPr id="2" name="TextBox 1">
            <a:extLst>
              <a:ext uri="{FF2B5EF4-FFF2-40B4-BE49-F238E27FC236}">
                <a16:creationId xmlns:a16="http://schemas.microsoft.com/office/drawing/2014/main" id="{2C521397-F8DB-6C42-A59D-4B17F1120C04}"/>
              </a:ext>
            </a:extLst>
          </p:cNvPr>
          <p:cNvSpPr txBox="1"/>
          <p:nvPr/>
        </p:nvSpPr>
        <p:spPr>
          <a:xfrm>
            <a:off x="8496300" y="0"/>
            <a:ext cx="3695700" cy="3046988"/>
          </a:xfrm>
          <a:prstGeom prst="rect">
            <a:avLst/>
          </a:prstGeom>
          <a:noFill/>
        </p:spPr>
        <p:txBody>
          <a:bodyPr wrap="square" rtlCol="0">
            <a:spAutoFit/>
          </a:bodyPr>
          <a:lstStyle/>
          <a:p>
            <a:r>
              <a:rPr lang="en-GB" sz="1200" dirty="0">
                <a:solidFill>
                  <a:schemeClr val="bg1"/>
                </a:solidFill>
              </a:rPr>
              <a:t>Live-cell Airyscan image of cultured rat insulinoma (INS-1) cell. Mitochondria were stained with the potentiometric dye, TMRE, and DNA was stained with Hoechst. TMRE is drawn to mitochondria because of their membrane potential (</a:t>
            </a:r>
            <a:r>
              <a:rPr lang="el-GR" sz="1200" dirty="0">
                <a:solidFill>
                  <a:schemeClr val="bg1"/>
                </a:solidFill>
              </a:rPr>
              <a:t>ΔΨ</a:t>
            </a:r>
            <a:r>
              <a:rPr lang="en-GB" sz="1200" baseline="-25000" dirty="0">
                <a:solidFill>
                  <a:schemeClr val="bg1"/>
                </a:solidFill>
              </a:rPr>
              <a:t>m</a:t>
            </a:r>
            <a:r>
              <a:rPr lang="en-GB" sz="1200" dirty="0">
                <a:solidFill>
                  <a:schemeClr val="bg1"/>
                </a:solidFill>
              </a:rPr>
              <a:t>). Cells were plated on an imaging dish and imaged with a super-resolution microscope. INS-1 cells are a common cell-culture model of pancreatic </a:t>
            </a:r>
            <a:r>
              <a:rPr lang="el-GR" sz="1200" dirty="0">
                <a:solidFill>
                  <a:schemeClr val="bg1"/>
                </a:solidFill>
              </a:rPr>
              <a:t>β</a:t>
            </a:r>
            <a:r>
              <a:rPr lang="en-GB" sz="1200" dirty="0">
                <a:solidFill>
                  <a:schemeClr val="bg1"/>
                </a:solidFill>
              </a:rPr>
              <a:t> cells, which, in a physiological context, sense glucose from the circulation and secrete insulin. Mitochondria play a key role in the nutrient sensing and signal transduction that enables pancreatic </a:t>
            </a:r>
            <a:r>
              <a:rPr lang="el-GR" sz="1200" dirty="0">
                <a:solidFill>
                  <a:schemeClr val="bg1"/>
                </a:solidFill>
              </a:rPr>
              <a:t>β</a:t>
            </a:r>
            <a:r>
              <a:rPr lang="en-GB" sz="1200" dirty="0">
                <a:solidFill>
                  <a:schemeClr val="bg1"/>
                </a:solidFill>
              </a:rPr>
              <a:t> cells to effectively secrete insulin. Therefore, mitochondrial health is critical for preventing metabolic dysregulation, such as diabetes mellitus. Image by Dane M. Wolf, PhD, in </a:t>
            </a:r>
            <a:r>
              <a:rPr lang="en-GB" sz="1200" dirty="0" err="1">
                <a:solidFill>
                  <a:schemeClr val="bg1"/>
                </a:solidFill>
              </a:rPr>
              <a:t>Shirihai</a:t>
            </a:r>
            <a:r>
              <a:rPr lang="en-GB" sz="1200" dirty="0">
                <a:solidFill>
                  <a:schemeClr val="bg1"/>
                </a:solidFill>
              </a:rPr>
              <a:t> Lab, UCLA.</a:t>
            </a:r>
          </a:p>
        </p:txBody>
      </p:sp>
      <p:sp>
        <p:nvSpPr>
          <p:cNvPr id="4" name="TextBox 3">
            <a:extLst>
              <a:ext uri="{FF2B5EF4-FFF2-40B4-BE49-F238E27FC236}">
                <a16:creationId xmlns:a16="http://schemas.microsoft.com/office/drawing/2014/main" id="{2F2FA6DD-B5E9-33FA-682D-7A769E4F881D}"/>
              </a:ext>
            </a:extLst>
          </p:cNvPr>
          <p:cNvSpPr txBox="1"/>
          <p:nvPr/>
        </p:nvSpPr>
        <p:spPr>
          <a:xfrm>
            <a:off x="0" y="1083139"/>
            <a:ext cx="2679699" cy="1938992"/>
          </a:xfrm>
          <a:prstGeom prst="rect">
            <a:avLst/>
          </a:prstGeom>
          <a:noFill/>
        </p:spPr>
        <p:txBody>
          <a:bodyPr wrap="square" rtlCol="0">
            <a:spAutoFit/>
          </a:bodyPr>
          <a:lstStyle/>
          <a:p>
            <a:pPr algn="ctr"/>
            <a:r>
              <a:rPr lang="en-GB" sz="2000" dirty="0">
                <a:solidFill>
                  <a:schemeClr val="bg1"/>
                </a:solidFill>
              </a:rPr>
              <a:t>Pancreatic </a:t>
            </a:r>
            <a:r>
              <a:rPr lang="el-GR" sz="2000" dirty="0">
                <a:solidFill>
                  <a:schemeClr val="bg1"/>
                </a:solidFill>
              </a:rPr>
              <a:t>β</a:t>
            </a:r>
            <a:r>
              <a:rPr lang="en-GB" sz="2000" dirty="0">
                <a:solidFill>
                  <a:schemeClr val="bg1"/>
                </a:solidFill>
              </a:rPr>
              <a:t> cells rely on mitochondria to promote essential processes like nutrient sensing and insulin secretion!</a:t>
            </a:r>
          </a:p>
        </p:txBody>
      </p:sp>
      <p:sp>
        <p:nvSpPr>
          <p:cNvPr id="5" name="TextBox 4">
            <a:extLst>
              <a:ext uri="{FF2B5EF4-FFF2-40B4-BE49-F238E27FC236}">
                <a16:creationId xmlns:a16="http://schemas.microsoft.com/office/drawing/2014/main" id="{EC72F17B-E34F-BB34-CFDA-DBC100989B09}"/>
              </a:ext>
            </a:extLst>
          </p:cNvPr>
          <p:cNvSpPr txBox="1"/>
          <p:nvPr/>
        </p:nvSpPr>
        <p:spPr>
          <a:xfrm>
            <a:off x="3913264" y="0"/>
            <a:ext cx="4082143" cy="892552"/>
          </a:xfrm>
          <a:prstGeom prst="rect">
            <a:avLst/>
          </a:prstGeom>
          <a:noFill/>
        </p:spPr>
        <p:txBody>
          <a:bodyPr wrap="none" rtlCol="0">
            <a:spAutoFit/>
          </a:bodyPr>
          <a:lstStyle/>
          <a:p>
            <a:pPr algn="ctr"/>
            <a:r>
              <a:rPr lang="en-GB" sz="2600" b="1" dirty="0">
                <a:solidFill>
                  <a:schemeClr val="bg1"/>
                </a:solidFill>
              </a:rPr>
              <a:t>Mitochondria in </a:t>
            </a:r>
            <a:r>
              <a:rPr lang="el-GR" sz="2600" b="1" dirty="0">
                <a:solidFill>
                  <a:schemeClr val="bg1"/>
                </a:solidFill>
              </a:rPr>
              <a:t>β</a:t>
            </a:r>
            <a:r>
              <a:rPr lang="en-GB" sz="2600" b="1" dirty="0">
                <a:solidFill>
                  <a:schemeClr val="bg1"/>
                </a:solidFill>
              </a:rPr>
              <a:t> cells </a:t>
            </a:r>
          </a:p>
          <a:p>
            <a:pPr algn="ctr"/>
            <a:r>
              <a:rPr lang="en-GB" sz="2600" b="1" dirty="0">
                <a:solidFill>
                  <a:schemeClr val="bg1"/>
                </a:solidFill>
              </a:rPr>
              <a:t>promote insulin secretion</a:t>
            </a:r>
          </a:p>
        </p:txBody>
      </p:sp>
    </p:spTree>
    <p:extLst>
      <p:ext uri="{BB962C8B-B14F-4D97-AF65-F5344CB8AC3E}">
        <p14:creationId xmlns:p14="http://schemas.microsoft.com/office/powerpoint/2010/main" val="196758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ime Series Mitosis WT Stimulated 96 hrs_Airyscan Processing">
            <a:hlinkClick r:id="" action="ppaction://media"/>
            <a:extLst>
              <a:ext uri="{FF2B5EF4-FFF2-40B4-BE49-F238E27FC236}">
                <a16:creationId xmlns:a16="http://schemas.microsoft.com/office/drawing/2014/main" id="{D5D50204-6A30-DB4F-63C6-192FD928AB3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089"/>
          <a:stretch/>
        </p:blipFill>
        <p:spPr>
          <a:xfrm>
            <a:off x="1127548" y="446181"/>
            <a:ext cx="8672056" cy="6420883"/>
          </a:xfrm>
          <a:prstGeom prst="rect">
            <a:avLst/>
          </a:prstGeom>
        </p:spPr>
      </p:pic>
      <p:sp>
        <p:nvSpPr>
          <p:cNvPr id="5" name="TextBox 4">
            <a:extLst>
              <a:ext uri="{FF2B5EF4-FFF2-40B4-BE49-F238E27FC236}">
                <a16:creationId xmlns:a16="http://schemas.microsoft.com/office/drawing/2014/main" id="{41A33764-76AA-3FD5-F0FC-3F23A7FB4F7A}"/>
              </a:ext>
            </a:extLst>
          </p:cNvPr>
          <p:cNvSpPr txBox="1"/>
          <p:nvPr/>
        </p:nvSpPr>
        <p:spPr>
          <a:xfrm>
            <a:off x="804540" y="6530184"/>
            <a:ext cx="2716449" cy="365934"/>
          </a:xfrm>
          <a:prstGeom prst="rect">
            <a:avLst/>
          </a:prstGeom>
          <a:noFill/>
        </p:spPr>
        <p:txBody>
          <a:bodyPr wrap="none" rtlCol="0">
            <a:spAutoFit/>
          </a:bodyPr>
          <a:lstStyle/>
          <a:p>
            <a:r>
              <a:rPr lang="en-US" sz="1778" b="1" dirty="0">
                <a:solidFill>
                  <a:srgbClr val="00B050"/>
                </a:solidFill>
              </a:rPr>
              <a:t>Chromosomes &amp; mtDNA</a:t>
            </a:r>
          </a:p>
        </p:txBody>
      </p:sp>
      <p:sp>
        <p:nvSpPr>
          <p:cNvPr id="8" name="TextBox 7">
            <a:extLst>
              <a:ext uri="{FF2B5EF4-FFF2-40B4-BE49-F238E27FC236}">
                <a16:creationId xmlns:a16="http://schemas.microsoft.com/office/drawing/2014/main" id="{E2D38A8A-887C-F68B-16E3-58A58B38578A}"/>
              </a:ext>
            </a:extLst>
          </p:cNvPr>
          <p:cNvSpPr txBox="1"/>
          <p:nvPr/>
        </p:nvSpPr>
        <p:spPr>
          <a:xfrm>
            <a:off x="804540" y="6293453"/>
            <a:ext cx="1568571" cy="365934"/>
          </a:xfrm>
          <a:prstGeom prst="rect">
            <a:avLst/>
          </a:prstGeom>
          <a:noFill/>
        </p:spPr>
        <p:txBody>
          <a:bodyPr wrap="none" rtlCol="0">
            <a:spAutoFit/>
          </a:bodyPr>
          <a:lstStyle/>
          <a:p>
            <a:r>
              <a:rPr lang="en-US" sz="1778" b="1" dirty="0">
                <a:solidFill>
                  <a:srgbClr val="FF0000"/>
                </a:solidFill>
              </a:rPr>
              <a:t>Mitochondria</a:t>
            </a:r>
          </a:p>
        </p:txBody>
      </p:sp>
      <p:sp>
        <p:nvSpPr>
          <p:cNvPr id="9" name="TextBox 8">
            <a:extLst>
              <a:ext uri="{FF2B5EF4-FFF2-40B4-BE49-F238E27FC236}">
                <a16:creationId xmlns:a16="http://schemas.microsoft.com/office/drawing/2014/main" id="{D42BFD7E-8F1F-6C47-CFE3-695EBDA9BB0D}"/>
              </a:ext>
            </a:extLst>
          </p:cNvPr>
          <p:cNvSpPr txBox="1"/>
          <p:nvPr/>
        </p:nvSpPr>
        <p:spPr>
          <a:xfrm>
            <a:off x="804540" y="6045885"/>
            <a:ext cx="2130327" cy="365934"/>
          </a:xfrm>
          <a:prstGeom prst="rect">
            <a:avLst/>
          </a:prstGeom>
          <a:noFill/>
        </p:spPr>
        <p:txBody>
          <a:bodyPr wrap="none" rtlCol="0">
            <a:spAutoFit/>
          </a:bodyPr>
          <a:lstStyle/>
          <a:p>
            <a:r>
              <a:rPr lang="en-US" sz="1778" b="1" dirty="0">
                <a:solidFill>
                  <a:srgbClr val="2245F6"/>
                </a:solidFill>
              </a:rPr>
              <a:t>Plasma membrane</a:t>
            </a:r>
          </a:p>
        </p:txBody>
      </p:sp>
      <p:sp>
        <p:nvSpPr>
          <p:cNvPr id="3" name="TextBox 2">
            <a:extLst>
              <a:ext uri="{FF2B5EF4-FFF2-40B4-BE49-F238E27FC236}">
                <a16:creationId xmlns:a16="http://schemas.microsoft.com/office/drawing/2014/main" id="{79A8801F-399A-15C8-7110-3CD07F6CC4F3}"/>
              </a:ext>
            </a:extLst>
          </p:cNvPr>
          <p:cNvSpPr txBox="1"/>
          <p:nvPr/>
        </p:nvSpPr>
        <p:spPr>
          <a:xfrm>
            <a:off x="9856602" y="1364493"/>
            <a:ext cx="2335398" cy="4339650"/>
          </a:xfrm>
          <a:prstGeom prst="rect">
            <a:avLst/>
          </a:prstGeom>
          <a:noFill/>
        </p:spPr>
        <p:txBody>
          <a:bodyPr wrap="square" rtlCol="0">
            <a:spAutoFit/>
          </a:bodyPr>
          <a:lstStyle/>
          <a:p>
            <a:r>
              <a:rPr lang="en-GB" sz="1200" dirty="0">
                <a:solidFill>
                  <a:schemeClr val="bg1"/>
                </a:solidFill>
              </a:rPr>
              <a:t>Live-cell Airyscan time-lapse image of primary, activated mouse B cell. Mitochondria were stained with the potentiometric dye, TMRE, and DNA was stained with </a:t>
            </a:r>
            <a:r>
              <a:rPr lang="en-GB" sz="1200" dirty="0" err="1">
                <a:solidFill>
                  <a:schemeClr val="bg1"/>
                </a:solidFill>
              </a:rPr>
              <a:t>PicoGreen</a:t>
            </a:r>
            <a:r>
              <a:rPr lang="en-GB" sz="1200" dirty="0">
                <a:solidFill>
                  <a:schemeClr val="bg1"/>
                </a:solidFill>
              </a:rPr>
              <a:t>. The plasma membrane was stained with a </a:t>
            </a:r>
            <a:r>
              <a:rPr lang="en-GB" sz="1200" dirty="0" err="1">
                <a:solidFill>
                  <a:schemeClr val="bg1"/>
                </a:solidFill>
              </a:rPr>
              <a:t>CellMask</a:t>
            </a:r>
            <a:r>
              <a:rPr lang="en-GB" sz="1200" dirty="0">
                <a:solidFill>
                  <a:schemeClr val="bg1"/>
                </a:solidFill>
              </a:rPr>
              <a:t> dye. TMRE is drawn to mitochondria because of their membrane potential (</a:t>
            </a:r>
            <a:r>
              <a:rPr lang="el-GR" sz="1200" dirty="0">
                <a:solidFill>
                  <a:schemeClr val="bg1"/>
                </a:solidFill>
              </a:rPr>
              <a:t>ΔΨ</a:t>
            </a:r>
            <a:r>
              <a:rPr lang="en-GB" sz="1200" baseline="-25000" dirty="0">
                <a:solidFill>
                  <a:schemeClr val="bg1"/>
                </a:solidFill>
              </a:rPr>
              <a:t>m</a:t>
            </a:r>
            <a:r>
              <a:rPr lang="en-GB" sz="1200" dirty="0">
                <a:solidFill>
                  <a:schemeClr val="bg1"/>
                </a:solidFill>
              </a:rPr>
              <a:t>). Cells were plated on an imaging dish and imaged with a super-resolution microscope. B cells are vital immune cells that generate antibodies to fight infections. Upon activation, B cells undergo mitosis to expand the population of cells to help identify and destroy bacteria, viruses, and other infectious agents. Movie by Dane M. Wolf, PhD, in </a:t>
            </a:r>
            <a:r>
              <a:rPr lang="en-GB" sz="1200" dirty="0" err="1">
                <a:solidFill>
                  <a:schemeClr val="bg1"/>
                </a:solidFill>
              </a:rPr>
              <a:t>Shirihai</a:t>
            </a:r>
            <a:r>
              <a:rPr lang="en-GB" sz="1200" dirty="0">
                <a:solidFill>
                  <a:schemeClr val="bg1"/>
                </a:solidFill>
              </a:rPr>
              <a:t> Lab, UCLA.</a:t>
            </a:r>
          </a:p>
        </p:txBody>
      </p:sp>
      <p:sp>
        <p:nvSpPr>
          <p:cNvPr id="4" name="TextBox 3">
            <a:extLst>
              <a:ext uri="{FF2B5EF4-FFF2-40B4-BE49-F238E27FC236}">
                <a16:creationId xmlns:a16="http://schemas.microsoft.com/office/drawing/2014/main" id="{1DDC127D-9BFF-0864-04D2-89E8EC0494A1}"/>
              </a:ext>
            </a:extLst>
          </p:cNvPr>
          <p:cNvSpPr txBox="1"/>
          <p:nvPr/>
        </p:nvSpPr>
        <p:spPr>
          <a:xfrm>
            <a:off x="0" y="1364493"/>
            <a:ext cx="2493818" cy="2554545"/>
          </a:xfrm>
          <a:prstGeom prst="rect">
            <a:avLst/>
          </a:prstGeom>
          <a:noFill/>
        </p:spPr>
        <p:txBody>
          <a:bodyPr wrap="square" rtlCol="0">
            <a:spAutoFit/>
          </a:bodyPr>
          <a:lstStyle/>
          <a:p>
            <a:pPr algn="ctr"/>
            <a:r>
              <a:rPr lang="en-GB" sz="2000" dirty="0">
                <a:solidFill>
                  <a:schemeClr val="bg1"/>
                </a:solidFill>
              </a:rPr>
              <a:t>As activated B cells divide, mitochondria move to each daughter cell to support a robust immune response, such as antibody production. </a:t>
            </a:r>
          </a:p>
        </p:txBody>
      </p:sp>
      <p:sp>
        <p:nvSpPr>
          <p:cNvPr id="6" name="TextBox 5">
            <a:extLst>
              <a:ext uri="{FF2B5EF4-FFF2-40B4-BE49-F238E27FC236}">
                <a16:creationId xmlns:a16="http://schemas.microsoft.com/office/drawing/2014/main" id="{1FC51ECC-967D-3057-F695-FABC8B90D9E4}"/>
              </a:ext>
            </a:extLst>
          </p:cNvPr>
          <p:cNvSpPr txBox="1"/>
          <p:nvPr/>
        </p:nvSpPr>
        <p:spPr>
          <a:xfrm>
            <a:off x="0" y="120650"/>
            <a:ext cx="12192000" cy="492443"/>
          </a:xfrm>
          <a:prstGeom prst="rect">
            <a:avLst/>
          </a:prstGeom>
          <a:noFill/>
        </p:spPr>
        <p:txBody>
          <a:bodyPr wrap="square" rtlCol="0">
            <a:spAutoFit/>
          </a:bodyPr>
          <a:lstStyle/>
          <a:p>
            <a:pPr algn="ctr"/>
            <a:r>
              <a:rPr lang="en-GB" sz="2600" b="1" dirty="0">
                <a:solidFill>
                  <a:schemeClr val="bg1"/>
                </a:solidFill>
              </a:rPr>
              <a:t>Mitochondria in activated B cells move to daughter cells during mitosis</a:t>
            </a:r>
          </a:p>
        </p:txBody>
      </p:sp>
    </p:spTree>
    <p:extLst>
      <p:ext uri="{BB962C8B-B14F-4D97-AF65-F5344CB8AC3E}">
        <p14:creationId xmlns:p14="http://schemas.microsoft.com/office/powerpoint/2010/main" val="348306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28" fill="hold"/>
                                        <p:tgtEl>
                                          <p:spTgt spid="2"/>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indefinite" fill="hold" display="0">
                  <p:stCondLst>
                    <p:cond delay="indefinite"/>
                  </p:stCondLst>
                </p:cTn>
                <p:tgtEl>
                  <p:spTgt spid="2"/>
                </p:tgtEl>
              </p:cMediaNode>
            </p:vide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Mitophagy Time Series 4_Ou with scale bart">
            <a:hlinkClick r:id="" action="ppaction://media"/>
            <a:extLst>
              <a:ext uri="{FF2B5EF4-FFF2-40B4-BE49-F238E27FC236}">
                <a16:creationId xmlns:a16="http://schemas.microsoft.com/office/drawing/2014/main" id="{225CC78B-2FCA-3BE4-6A55-FA2FB269DC0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769"/>
          <a:stretch/>
        </p:blipFill>
        <p:spPr>
          <a:xfrm>
            <a:off x="2493818" y="308324"/>
            <a:ext cx="6406099" cy="6549676"/>
          </a:xfrm>
          <a:prstGeom prst="rect">
            <a:avLst/>
          </a:prstGeom>
        </p:spPr>
      </p:pic>
      <p:sp>
        <p:nvSpPr>
          <p:cNvPr id="7" name="TextBox 6">
            <a:extLst>
              <a:ext uri="{FF2B5EF4-FFF2-40B4-BE49-F238E27FC236}">
                <a16:creationId xmlns:a16="http://schemas.microsoft.com/office/drawing/2014/main" id="{ABC725C4-B4EE-F33F-A46C-753D396C86AE}"/>
              </a:ext>
            </a:extLst>
          </p:cNvPr>
          <p:cNvSpPr txBox="1"/>
          <p:nvPr/>
        </p:nvSpPr>
        <p:spPr>
          <a:xfrm>
            <a:off x="7451606" y="6308702"/>
            <a:ext cx="1236178" cy="455387"/>
          </a:xfrm>
          <a:prstGeom prst="rect">
            <a:avLst/>
          </a:prstGeom>
          <a:noFill/>
        </p:spPr>
        <p:txBody>
          <a:bodyPr wrap="none" rtlCol="0">
            <a:spAutoFit/>
          </a:bodyPr>
          <a:lstStyle/>
          <a:p>
            <a:r>
              <a:rPr lang="en-GB" sz="1179" b="1" dirty="0">
                <a:solidFill>
                  <a:srgbClr val="FF0000"/>
                </a:solidFill>
              </a:rPr>
              <a:t>Mitolysosomes</a:t>
            </a:r>
          </a:p>
          <a:p>
            <a:r>
              <a:rPr lang="en-GB" sz="1179" b="1" dirty="0">
                <a:solidFill>
                  <a:srgbClr val="CCFF66"/>
                </a:solidFill>
              </a:rPr>
              <a:t>Mitochondria</a:t>
            </a:r>
          </a:p>
        </p:txBody>
      </p:sp>
      <p:sp>
        <p:nvSpPr>
          <p:cNvPr id="2" name="TextBox 1">
            <a:extLst>
              <a:ext uri="{FF2B5EF4-FFF2-40B4-BE49-F238E27FC236}">
                <a16:creationId xmlns:a16="http://schemas.microsoft.com/office/drawing/2014/main" id="{B3D2EA81-98FE-DFC3-2BA6-C5127B2778D5}"/>
              </a:ext>
            </a:extLst>
          </p:cNvPr>
          <p:cNvSpPr txBox="1"/>
          <p:nvPr/>
        </p:nvSpPr>
        <p:spPr>
          <a:xfrm>
            <a:off x="9332398" y="1823468"/>
            <a:ext cx="2859602" cy="3046988"/>
          </a:xfrm>
          <a:prstGeom prst="rect">
            <a:avLst/>
          </a:prstGeom>
          <a:noFill/>
        </p:spPr>
        <p:txBody>
          <a:bodyPr wrap="square" rtlCol="0">
            <a:spAutoFit/>
          </a:bodyPr>
          <a:lstStyle/>
          <a:p>
            <a:r>
              <a:rPr lang="en-GB" sz="1200" dirty="0">
                <a:solidFill>
                  <a:schemeClr val="bg1"/>
                </a:solidFill>
              </a:rPr>
              <a:t>Live-cell Airyscan time-lapse image of cultured rat insulinoma (INS-1) cell. Mitochondria have been labelled with a tandem fluorescent probe called </a:t>
            </a:r>
            <a:r>
              <a:rPr lang="en-GB" sz="1200" dirty="0" err="1">
                <a:solidFill>
                  <a:schemeClr val="bg1"/>
                </a:solidFill>
              </a:rPr>
              <a:t>mitoQC</a:t>
            </a:r>
            <a:r>
              <a:rPr lang="en-GB" sz="1200" dirty="0">
                <a:solidFill>
                  <a:schemeClr val="bg1"/>
                </a:solidFill>
              </a:rPr>
              <a:t>, which shows both the active population of organelles (yellow) as well as the population of mitochondria in the process of degradation (red), contained in acidic lysosomes. Cells were plated on an imaging dish and imaged with a super-resolution microscope. Mitochondria are continuously exposed to oxidative stress and so need to be constantly turned over via a process called mitophagy. Movie by Dane M. Wolf, PhD, in </a:t>
            </a:r>
            <a:r>
              <a:rPr lang="en-GB" sz="1200" dirty="0" err="1">
                <a:solidFill>
                  <a:schemeClr val="bg1"/>
                </a:solidFill>
              </a:rPr>
              <a:t>Shirihai</a:t>
            </a:r>
            <a:r>
              <a:rPr lang="en-GB" sz="1200" dirty="0">
                <a:solidFill>
                  <a:schemeClr val="bg1"/>
                </a:solidFill>
              </a:rPr>
              <a:t> Lab, UCLA.</a:t>
            </a:r>
          </a:p>
        </p:txBody>
      </p:sp>
      <p:sp>
        <p:nvSpPr>
          <p:cNvPr id="4" name="TextBox 3">
            <a:extLst>
              <a:ext uri="{FF2B5EF4-FFF2-40B4-BE49-F238E27FC236}">
                <a16:creationId xmlns:a16="http://schemas.microsoft.com/office/drawing/2014/main" id="{F8CB17C3-E7FD-D319-BD52-ACACF95832A1}"/>
              </a:ext>
            </a:extLst>
          </p:cNvPr>
          <p:cNvSpPr txBox="1"/>
          <p:nvPr/>
        </p:nvSpPr>
        <p:spPr>
          <a:xfrm>
            <a:off x="0" y="1364493"/>
            <a:ext cx="2493818" cy="3785652"/>
          </a:xfrm>
          <a:prstGeom prst="rect">
            <a:avLst/>
          </a:prstGeom>
          <a:noFill/>
        </p:spPr>
        <p:txBody>
          <a:bodyPr wrap="square" rtlCol="0">
            <a:spAutoFit/>
          </a:bodyPr>
          <a:lstStyle/>
          <a:p>
            <a:pPr algn="ctr"/>
            <a:r>
              <a:rPr lang="en-GB" sz="2000" dirty="0">
                <a:solidFill>
                  <a:schemeClr val="bg1"/>
                </a:solidFill>
              </a:rPr>
              <a:t>Damaged mitochondria are turned over by a process known as mitophagy. The red puncta in this image are mitochondria that have been </a:t>
            </a:r>
          </a:p>
          <a:p>
            <a:pPr algn="ctr"/>
            <a:r>
              <a:rPr lang="en-GB" sz="2000" dirty="0">
                <a:solidFill>
                  <a:schemeClr val="bg1"/>
                </a:solidFill>
              </a:rPr>
              <a:t>eaten by the degradation machinery of the cell. </a:t>
            </a:r>
          </a:p>
        </p:txBody>
      </p:sp>
      <p:sp>
        <p:nvSpPr>
          <p:cNvPr id="5" name="TextBox 4">
            <a:extLst>
              <a:ext uri="{FF2B5EF4-FFF2-40B4-BE49-F238E27FC236}">
                <a16:creationId xmlns:a16="http://schemas.microsoft.com/office/drawing/2014/main" id="{C29FDCF1-FA2B-8172-271A-549D35088A5B}"/>
              </a:ext>
            </a:extLst>
          </p:cNvPr>
          <p:cNvSpPr txBox="1"/>
          <p:nvPr/>
        </p:nvSpPr>
        <p:spPr>
          <a:xfrm>
            <a:off x="1967200" y="15057"/>
            <a:ext cx="8257600" cy="492443"/>
          </a:xfrm>
          <a:prstGeom prst="rect">
            <a:avLst/>
          </a:prstGeom>
          <a:noFill/>
        </p:spPr>
        <p:txBody>
          <a:bodyPr wrap="square" rtlCol="0">
            <a:spAutoFit/>
          </a:bodyPr>
          <a:lstStyle/>
          <a:p>
            <a:pPr algn="ctr"/>
            <a:r>
              <a:rPr lang="en-GB" sz="2600" b="1" dirty="0">
                <a:solidFill>
                  <a:schemeClr val="bg1"/>
                </a:solidFill>
              </a:rPr>
              <a:t>Dysfunctional mitochondria are degraded</a:t>
            </a:r>
          </a:p>
        </p:txBody>
      </p:sp>
    </p:spTree>
    <p:extLst>
      <p:ext uri="{BB962C8B-B14F-4D97-AF65-F5344CB8AC3E}">
        <p14:creationId xmlns:p14="http://schemas.microsoft.com/office/powerpoint/2010/main" val="278062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71"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repeatCount="indefinite" fill="hold" display="0">
                  <p:stCondLst>
                    <p:cond delay="indefinite"/>
                  </p:stCondLst>
                </p:cTn>
                <p:tgtEl>
                  <p:spTgt spid="3"/>
                </p:tgtEl>
              </p:cMediaNode>
            </p:video>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F4A5AA-A110-05B6-E66D-94C2B7B0255F}"/>
              </a:ext>
            </a:extLst>
          </p:cNvPr>
          <p:cNvPicPr>
            <a:picLocks noChangeAspect="1"/>
          </p:cNvPicPr>
          <p:nvPr/>
        </p:nvPicPr>
        <p:blipFill>
          <a:blip r:embed="rId2"/>
          <a:stretch>
            <a:fillRect/>
          </a:stretch>
        </p:blipFill>
        <p:spPr>
          <a:xfrm>
            <a:off x="2747487" y="336550"/>
            <a:ext cx="6356718" cy="6481359"/>
          </a:xfrm>
          <a:prstGeom prst="rect">
            <a:avLst/>
          </a:prstGeom>
          <a:ln w="38100">
            <a:solidFill>
              <a:schemeClr val="tx1"/>
            </a:solidFill>
          </a:ln>
        </p:spPr>
      </p:pic>
      <p:sp>
        <p:nvSpPr>
          <p:cNvPr id="7" name="TextBox 6">
            <a:extLst>
              <a:ext uri="{FF2B5EF4-FFF2-40B4-BE49-F238E27FC236}">
                <a16:creationId xmlns:a16="http://schemas.microsoft.com/office/drawing/2014/main" id="{ABC725C4-B4EE-F33F-A46C-753D396C86AE}"/>
              </a:ext>
            </a:extLst>
          </p:cNvPr>
          <p:cNvSpPr txBox="1"/>
          <p:nvPr/>
        </p:nvSpPr>
        <p:spPr>
          <a:xfrm>
            <a:off x="8731288" y="6318250"/>
            <a:ext cx="1469785" cy="586268"/>
          </a:xfrm>
          <a:prstGeom prst="rect">
            <a:avLst/>
          </a:prstGeom>
          <a:noFill/>
        </p:spPr>
        <p:txBody>
          <a:bodyPr wrap="none" rtlCol="0">
            <a:spAutoFit/>
          </a:bodyPr>
          <a:lstStyle/>
          <a:p>
            <a:r>
              <a:rPr lang="en-GB" sz="1604" b="1" dirty="0">
                <a:solidFill>
                  <a:srgbClr val="00CC00"/>
                </a:solidFill>
              </a:rPr>
              <a:t>Lipid droplets</a:t>
            </a:r>
          </a:p>
          <a:p>
            <a:r>
              <a:rPr lang="en-GB" sz="1604" b="1" dirty="0">
                <a:solidFill>
                  <a:srgbClr val="C00000"/>
                </a:solidFill>
              </a:rPr>
              <a:t>Mitochondria</a:t>
            </a:r>
          </a:p>
        </p:txBody>
      </p:sp>
      <p:sp>
        <p:nvSpPr>
          <p:cNvPr id="3" name="TextBox 2">
            <a:extLst>
              <a:ext uri="{FF2B5EF4-FFF2-40B4-BE49-F238E27FC236}">
                <a16:creationId xmlns:a16="http://schemas.microsoft.com/office/drawing/2014/main" id="{B9E95B4A-7783-9434-62A5-9DAB4AEDCC1D}"/>
              </a:ext>
            </a:extLst>
          </p:cNvPr>
          <p:cNvSpPr txBox="1"/>
          <p:nvPr/>
        </p:nvSpPr>
        <p:spPr>
          <a:xfrm>
            <a:off x="9875550" y="1413462"/>
            <a:ext cx="2300075" cy="3600986"/>
          </a:xfrm>
          <a:prstGeom prst="rect">
            <a:avLst/>
          </a:prstGeom>
          <a:noFill/>
        </p:spPr>
        <p:txBody>
          <a:bodyPr wrap="square" rtlCol="0">
            <a:spAutoFit/>
          </a:bodyPr>
          <a:lstStyle/>
          <a:p>
            <a:r>
              <a:rPr lang="en-GB" sz="1200" dirty="0">
                <a:solidFill>
                  <a:schemeClr val="bg1"/>
                </a:solidFill>
              </a:rPr>
              <a:t>Live-cell Airyscan image of a cultured liver cell line (Huh7). Mitochondria were stained with the potentiometric dye, TMRE, and lipid droplets were stained with </a:t>
            </a:r>
            <a:r>
              <a:rPr lang="en-GB" sz="1200" dirty="0" err="1">
                <a:solidFill>
                  <a:schemeClr val="bg1"/>
                </a:solidFill>
              </a:rPr>
              <a:t>Bodipy</a:t>
            </a:r>
            <a:r>
              <a:rPr lang="en-GB" sz="1200" dirty="0">
                <a:solidFill>
                  <a:schemeClr val="bg1"/>
                </a:solidFill>
              </a:rPr>
              <a:t>. TMRE is drawn to mitochondria because of their membrane potential (</a:t>
            </a:r>
            <a:r>
              <a:rPr lang="el-GR" sz="1200" dirty="0">
                <a:solidFill>
                  <a:schemeClr val="bg1"/>
                </a:solidFill>
              </a:rPr>
              <a:t>ΔΨ</a:t>
            </a:r>
            <a:r>
              <a:rPr lang="en-GB" sz="1200" baseline="-25000" dirty="0">
                <a:solidFill>
                  <a:schemeClr val="bg1"/>
                </a:solidFill>
              </a:rPr>
              <a:t>m</a:t>
            </a:r>
            <a:r>
              <a:rPr lang="en-GB" sz="1200" dirty="0">
                <a:solidFill>
                  <a:schemeClr val="bg1"/>
                </a:solidFill>
              </a:rPr>
              <a:t>). Cells were plated on an imaging dish and imaged with a super-resolution microscope. Huh7 cells are a common cell-culture model of the human liver, the body’s central metabolic hub. Mitochondria play key roles in both the production and oxidation of lipids in the body. Image by Mayuko Segawa, PhD, in </a:t>
            </a:r>
            <a:r>
              <a:rPr lang="en-GB" sz="1200" dirty="0" err="1">
                <a:solidFill>
                  <a:schemeClr val="bg1"/>
                </a:solidFill>
              </a:rPr>
              <a:t>Shirihai</a:t>
            </a:r>
            <a:r>
              <a:rPr lang="en-GB" sz="1200" dirty="0">
                <a:solidFill>
                  <a:schemeClr val="bg1"/>
                </a:solidFill>
              </a:rPr>
              <a:t> Lab, UCLA.</a:t>
            </a:r>
          </a:p>
        </p:txBody>
      </p:sp>
      <p:sp>
        <p:nvSpPr>
          <p:cNvPr id="4" name="TextBox 3">
            <a:extLst>
              <a:ext uri="{FF2B5EF4-FFF2-40B4-BE49-F238E27FC236}">
                <a16:creationId xmlns:a16="http://schemas.microsoft.com/office/drawing/2014/main" id="{9735F759-3FD7-5CBE-FCF6-F0EF8720C5AB}"/>
              </a:ext>
            </a:extLst>
          </p:cNvPr>
          <p:cNvSpPr txBox="1"/>
          <p:nvPr/>
        </p:nvSpPr>
        <p:spPr>
          <a:xfrm>
            <a:off x="0" y="2003934"/>
            <a:ext cx="2493818" cy="2246769"/>
          </a:xfrm>
          <a:prstGeom prst="rect">
            <a:avLst/>
          </a:prstGeom>
          <a:noFill/>
        </p:spPr>
        <p:txBody>
          <a:bodyPr wrap="square" rtlCol="0">
            <a:spAutoFit/>
          </a:bodyPr>
          <a:lstStyle/>
          <a:p>
            <a:pPr algn="ctr"/>
            <a:r>
              <a:rPr lang="en-GB" sz="2000" dirty="0">
                <a:solidFill>
                  <a:schemeClr val="bg1"/>
                </a:solidFill>
              </a:rPr>
              <a:t>Our body stores energy from food in the form of fatty acids, seen here as green lipid droplets, which mitochondria oxidize to make ATP.</a:t>
            </a:r>
          </a:p>
        </p:txBody>
      </p:sp>
      <p:sp>
        <p:nvSpPr>
          <p:cNvPr id="5" name="TextBox 4">
            <a:extLst>
              <a:ext uri="{FF2B5EF4-FFF2-40B4-BE49-F238E27FC236}">
                <a16:creationId xmlns:a16="http://schemas.microsoft.com/office/drawing/2014/main" id="{ABAB2085-E254-DFCE-46DA-853AD05E6FE1}"/>
              </a:ext>
            </a:extLst>
          </p:cNvPr>
          <p:cNvSpPr txBox="1"/>
          <p:nvPr/>
        </p:nvSpPr>
        <p:spPr>
          <a:xfrm>
            <a:off x="1713200" y="14691"/>
            <a:ext cx="8257600" cy="492443"/>
          </a:xfrm>
          <a:prstGeom prst="rect">
            <a:avLst/>
          </a:prstGeom>
          <a:noFill/>
        </p:spPr>
        <p:txBody>
          <a:bodyPr wrap="square" rtlCol="0">
            <a:spAutoFit/>
          </a:bodyPr>
          <a:lstStyle/>
          <a:p>
            <a:pPr algn="ctr"/>
            <a:r>
              <a:rPr lang="en-GB" sz="2600" b="1" dirty="0">
                <a:solidFill>
                  <a:schemeClr val="bg1"/>
                </a:solidFill>
              </a:rPr>
              <a:t>Mitochondria consume fatty acids to make ATP</a:t>
            </a:r>
          </a:p>
        </p:txBody>
      </p:sp>
    </p:spTree>
    <p:extLst>
      <p:ext uri="{BB962C8B-B14F-4D97-AF65-F5344CB8AC3E}">
        <p14:creationId xmlns:p14="http://schemas.microsoft.com/office/powerpoint/2010/main" val="183243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828</TotalTime>
  <Words>1556</Words>
  <Application>Microsoft Office PowerPoint</Application>
  <PresentationFormat>Widescreen</PresentationFormat>
  <Paragraphs>70</Paragraphs>
  <Slides>13</Slides>
  <Notes>0</Notes>
  <HiddenSlides>0</HiddenSlides>
  <MMClips>4</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8" baseType="lpstr">
      <vt:lpstr>Aptos</vt:lpstr>
      <vt:lpstr>Aptos Display</vt:lpstr>
      <vt:lpstr>Arial</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Mayuko Segawa</dc:creator>
  <cp:lastModifiedBy>Mayuko Segawa</cp:lastModifiedBy>
  <cp:revision>47</cp:revision>
  <dcterms:created xsi:type="dcterms:W3CDTF">2025-06-20T20:40:34Z</dcterms:created>
  <dcterms:modified xsi:type="dcterms:W3CDTF">2025-06-30T12:16:03Z</dcterms:modified>
</cp:coreProperties>
</file>